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4db053186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g54db053186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4730241d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4730241d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11c30334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11c30334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4730241d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730241d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4730241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4730241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4730241d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4730241d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H-Bridge_intro_1.ino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11c30334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11c30334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11c30334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11c30334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Values in analogWrite should be between 0 and 255</a:t>
            </a:r>
            <a:endParaRPr/>
          </a:p>
          <a:p>
            <a:pPr indent="0" lvl="0" marL="0" rtl="0" algn="l">
              <a:spcBef>
                <a:spcPts val="0"/>
              </a:spcBef>
              <a:spcAft>
                <a:spcPts val="0"/>
              </a:spcAft>
              <a:buNone/>
            </a:pPr>
            <a:r>
              <a:rPr lang="en"/>
              <a:t>Solution: H-bridge_intro.ino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4730241d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4730241d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4730241dc_0_1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54730241dc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11c30334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11c30334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0ef95938a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0ef95938a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indicates the way the leads should be hooked up to the motors, this should not be part of the slide show unless it is intended for the students to solder the connections themselves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4730241d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4730241d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4db05318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4db05318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4730241d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730241d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4730241d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4730241d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4730241d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4730241d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4db05318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4db05318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4730241d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4730241d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4730241d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4730241d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10d6fa8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10d6fa8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4730241d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4730241d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0fefac5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0fefac5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4730241d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4730241d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Car.ino</a:t>
            </a:r>
            <a:endParaRPr/>
          </a:p>
          <a:p>
            <a:pPr indent="0" lvl="0" marL="0" rtl="0" algn="l">
              <a:spcBef>
                <a:spcPts val="0"/>
              </a:spcBef>
              <a:spcAft>
                <a:spcPts val="0"/>
              </a:spcAft>
              <a:buNone/>
            </a:pPr>
            <a:r>
              <a:rPr lang="en"/>
              <a:t>Possible activity: build a small course for the students to try and complete using their car. It may be difficult to program them perfectly, but this also provides a good lead-in as to why we would want feedback for the later project (Line-bot)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4730241d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4730241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Car_enables.ino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11c3033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11c3033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4730241dc_0_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54730241dc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11c30334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11c30334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4730241d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4730241d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4730241d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4730241d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4730241d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4730241d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 name="Google Shape;62;p14"/>
          <p:cNvSpPr/>
          <p:nvPr/>
        </p:nvSpPr>
        <p:spPr>
          <a:xfrm>
            <a:off x="31750" y="4954191"/>
            <a:ext cx="9080400" cy="1893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 name="Google Shape;63;p14"/>
          <p:cNvSpPr/>
          <p:nvPr/>
        </p:nvSpPr>
        <p:spPr>
          <a:xfrm>
            <a:off x="31750" y="0"/>
            <a:ext cx="9080400" cy="1893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wsu_horizontal_color.png" id="64" name="Google Shape;64;p14"/>
          <p:cNvPicPr preferRelativeResize="0"/>
          <p:nvPr/>
        </p:nvPicPr>
        <p:blipFill rotWithShape="1">
          <a:blip r:embed="rId2">
            <a:alphaModFix/>
          </a:blip>
          <a:srcRect b="0" l="0" r="0" t="0"/>
          <a:stretch/>
        </p:blipFill>
        <p:spPr>
          <a:xfrm>
            <a:off x="4572000" y="971550"/>
            <a:ext cx="2693194" cy="607219"/>
          </a:xfrm>
          <a:prstGeom prst="rect">
            <a:avLst/>
          </a:prstGeom>
          <a:noFill/>
          <a:ln>
            <a:noFill/>
          </a:ln>
        </p:spPr>
      </p:pic>
      <p:sp>
        <p:nvSpPr>
          <p:cNvPr id="65" name="Google Shape;65;p14"/>
          <p:cNvSpPr txBox="1"/>
          <p:nvPr>
            <p:ph type="ctrTitle"/>
          </p:nvPr>
        </p:nvSpPr>
        <p:spPr>
          <a:xfrm>
            <a:off x="1219200" y="1600200"/>
            <a:ext cx="7620000" cy="11025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1" i="0" sz="40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66" name="Google Shape;66;p14"/>
          <p:cNvSpPr txBox="1"/>
          <p:nvPr>
            <p:ph idx="1" type="subTitle"/>
          </p:nvPr>
        </p:nvSpPr>
        <p:spPr>
          <a:xfrm>
            <a:off x="1295400" y="3143250"/>
            <a:ext cx="4267200" cy="1314600"/>
          </a:xfrm>
          <a:prstGeom prst="rect">
            <a:avLst/>
          </a:prstGeom>
          <a:noFill/>
          <a:ln>
            <a:noFill/>
          </a:ln>
        </p:spPr>
        <p:txBody>
          <a:bodyPr anchorCtr="0" anchor="t" bIns="45700" lIns="91425" spcFirstLastPara="1" rIns="91425" wrap="square" tIns="45700"/>
          <a:lstStyle>
            <a:lvl1pPr lvl="0" marR="0" rtl="0" algn="l">
              <a:lnSpc>
                <a:spcPct val="90000"/>
              </a:lnSpc>
              <a:spcBef>
                <a:spcPts val="600"/>
              </a:spcBef>
              <a:spcAft>
                <a:spcPts val="0"/>
              </a:spcAft>
              <a:buClr>
                <a:srgbClr val="FFC000"/>
              </a:buClr>
              <a:buSzPts val="2000"/>
              <a:buFont typeface="Arial"/>
              <a:buNone/>
              <a:defRPr b="0" i="0" sz="2000" u="none" cap="none" strike="noStrike">
                <a:solidFill>
                  <a:schemeClr val="dk1"/>
                </a:solidFill>
                <a:latin typeface="Arial"/>
                <a:ea typeface="Arial"/>
                <a:cs typeface="Arial"/>
                <a:sym typeface="Arial"/>
              </a:defRPr>
            </a:lvl1pPr>
            <a:lvl2pPr lvl="1" marR="0" rtl="0" algn="ctr">
              <a:lnSpc>
                <a:spcPct val="90000"/>
              </a:lnSpc>
              <a:spcBef>
                <a:spcPts val="600"/>
              </a:spcBef>
              <a:spcAft>
                <a:spcPts val="0"/>
              </a:spcAft>
              <a:buClr>
                <a:srgbClr val="FFC000"/>
              </a:buClr>
              <a:buSzPts val="2400"/>
              <a:buFont typeface="Arial"/>
              <a:buNone/>
              <a:defRPr b="0" i="0" sz="2400" u="none" cap="none" strike="noStrike">
                <a:solidFill>
                  <a:srgbClr val="888888"/>
                </a:solidFill>
                <a:latin typeface="Calibri"/>
                <a:ea typeface="Calibri"/>
                <a:cs typeface="Calibri"/>
                <a:sym typeface="Calibri"/>
              </a:defRPr>
            </a:lvl2pPr>
            <a:lvl3pPr lvl="2" marR="0" rtl="0" algn="ctr">
              <a:lnSpc>
                <a:spcPct val="90000"/>
              </a:lnSpc>
              <a:spcBef>
                <a:spcPts val="400"/>
              </a:spcBef>
              <a:spcAft>
                <a:spcPts val="0"/>
              </a:spcAft>
              <a:buClr>
                <a:srgbClr val="FFC000"/>
              </a:buClr>
              <a:buSzPts val="2000"/>
              <a:buFont typeface="Arial"/>
              <a:buNone/>
              <a:defRPr b="0" i="0" sz="2000" u="none" cap="none" strike="noStrike">
                <a:solidFill>
                  <a:srgbClr val="888888"/>
                </a:solidFill>
                <a:latin typeface="Calibri"/>
                <a:ea typeface="Calibri"/>
                <a:cs typeface="Calibri"/>
                <a:sym typeface="Calibri"/>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67" name="Google Shape;67;p14"/>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68" name="Google Shape;68;p14"/>
          <p:cNvCxnSpPr/>
          <p:nvPr/>
        </p:nvCxnSpPr>
        <p:spPr>
          <a:xfrm>
            <a:off x="1371600" y="2800350"/>
            <a:ext cx="7729500" cy="0"/>
          </a:xfrm>
          <a:prstGeom prst="straightConnector1">
            <a:avLst/>
          </a:prstGeom>
          <a:noFill/>
          <a:ln cap="rnd" cmpd="sng" w="57150">
            <a:solidFill>
              <a:srgbClr val="595959"/>
            </a:solidFill>
            <a:prstDash val="dot"/>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9" name="Shape 69"/>
        <p:cNvGrpSpPr/>
        <p:nvPr/>
      </p:nvGrpSpPr>
      <p:grpSpPr>
        <a:xfrm>
          <a:off x="0" y="0"/>
          <a:ext cx="0" cy="0"/>
          <a:chOff x="0" y="0"/>
          <a:chExt cx="0" cy="0"/>
        </a:xfrm>
      </p:grpSpPr>
      <p:sp>
        <p:nvSpPr>
          <p:cNvPr id="70" name="Google Shape;70;p15"/>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71" name="Google Shape;71;p1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5"/>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sz="1200">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Google Shape;74;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5" name="Shape 75"/>
        <p:cNvGrpSpPr/>
        <p:nvPr/>
      </p:nvGrpSpPr>
      <p:grpSpPr>
        <a:xfrm>
          <a:off x="0" y="0"/>
          <a:ext cx="0" cy="0"/>
          <a:chOff x="0" y="0"/>
          <a:chExt cx="0" cy="0"/>
        </a:xfrm>
      </p:grpSpPr>
      <p:sp>
        <p:nvSpPr>
          <p:cNvPr id="76" name="Google Shape;76;p16"/>
          <p:cNvSpPr txBox="1"/>
          <p:nvPr>
            <p:ph type="title"/>
          </p:nvPr>
        </p:nvSpPr>
        <p:spPr>
          <a:xfrm>
            <a:off x="339212" y="205978"/>
            <a:ext cx="8499900" cy="6348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77" name="Google Shape;77;p16"/>
          <p:cNvSpPr txBox="1"/>
          <p:nvPr>
            <p:ph idx="1" type="body"/>
          </p:nvPr>
        </p:nvSpPr>
        <p:spPr>
          <a:xfrm>
            <a:off x="339212" y="1200150"/>
            <a:ext cx="8229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8" name="Google Shape;78;p16"/>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 name="Google Shape;79;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17"/>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SzPts val="1400"/>
              <a:buNone/>
              <a:defRPr b="1" i="0" sz="3200" u="none" cap="none" strike="noStrike">
                <a:solidFill>
                  <a:schemeClr val="dk1"/>
                </a:solidFill>
                <a:latin typeface="Georgia"/>
                <a:ea typeface="Georgia"/>
                <a:cs typeface="Georgia"/>
                <a:sym typeface="Georgia"/>
              </a:defRPr>
            </a:lvl9pPr>
          </a:lstStyle>
          <a:p/>
        </p:txBody>
      </p:sp>
      <p:sp>
        <p:nvSpPr>
          <p:cNvPr id="82" name="Google Shape;82;p17"/>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sz="1200">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4" name="Shape 84"/>
        <p:cNvGrpSpPr/>
        <p:nvPr/>
      </p:nvGrpSpPr>
      <p:grpSpPr>
        <a:xfrm>
          <a:off x="0" y="0"/>
          <a:ext cx="0" cy="0"/>
          <a:chOff x="0" y="0"/>
          <a:chExt cx="0" cy="0"/>
        </a:xfrm>
      </p:grpSpPr>
      <p:sp>
        <p:nvSpPr>
          <p:cNvPr id="85" name="Google Shape;85;p18"/>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sz="1200">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cap="flat" cmpd="sng" w="57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wsu_horizontal_color.png" id="52" name="Google Shape;52;p13"/>
          <p:cNvPicPr preferRelativeResize="0"/>
          <p:nvPr/>
        </p:nvPicPr>
        <p:blipFill rotWithShape="1">
          <a:blip r:embed="rId1">
            <a:alphaModFix/>
          </a:blip>
          <a:srcRect b="0" l="0" r="0" t="0"/>
          <a:stretch/>
        </p:blipFill>
        <p:spPr>
          <a:xfrm>
            <a:off x="7391400" y="4767263"/>
            <a:ext cx="1165621" cy="261937"/>
          </a:xfrm>
          <a:prstGeom prst="rect">
            <a:avLst/>
          </a:prstGeom>
          <a:noFill/>
          <a:ln>
            <a:noFill/>
          </a:ln>
        </p:spPr>
      </p:pic>
      <p:sp>
        <p:nvSpPr>
          <p:cNvPr id="53" name="Google Shape;53;p13"/>
          <p:cNvSpPr txBox="1"/>
          <p:nvPr/>
        </p:nvSpPr>
        <p:spPr>
          <a:xfrm>
            <a:off x="152400" y="4824413"/>
            <a:ext cx="838200" cy="3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7F7F7F"/>
                </a:solidFill>
                <a:latin typeface="Calibri"/>
                <a:ea typeface="Calibri"/>
                <a:cs typeface="Calibri"/>
                <a:sym typeface="Calibri"/>
              </a:rPr>
              <a:t>‹#›</a:t>
            </a:fld>
            <a:endParaRPr b="0" i="0" sz="1200" u="none" cap="none" strike="noStrike">
              <a:solidFill>
                <a:srgbClr val="7F7F7F"/>
              </a:solidFill>
              <a:latin typeface="Calibri"/>
              <a:ea typeface="Calibri"/>
              <a:cs typeface="Calibri"/>
              <a:sym typeface="Calibri"/>
            </a:endParaRPr>
          </a:p>
        </p:txBody>
      </p:sp>
      <p:sp>
        <p:nvSpPr>
          <p:cNvPr id="54" name="Google Shape;54;p13"/>
          <p:cNvSpPr txBox="1"/>
          <p:nvPr>
            <p:ph type="title"/>
          </p:nvPr>
        </p:nvSpPr>
        <p:spPr>
          <a:xfrm>
            <a:off x="339725" y="205978"/>
            <a:ext cx="8499600" cy="6345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400"/>
              <a:buFont typeface="Arial"/>
              <a:buNone/>
              <a:defRPr b="1" i="0" sz="3200" u="none" cap="none" strike="noStrike">
                <a:solidFill>
                  <a:schemeClr val="dk1"/>
                </a:solidFill>
                <a:latin typeface="Georgia"/>
                <a:ea typeface="Georgia"/>
                <a:cs typeface="Georgia"/>
                <a:sym typeface="Georgia"/>
              </a:defRPr>
            </a:lvl9pPr>
          </a:lstStyle>
          <a:p/>
        </p:txBody>
      </p:sp>
      <p:sp>
        <p:nvSpPr>
          <p:cNvPr id="55" name="Google Shape;55;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600"/>
              </a:spcBef>
              <a:spcAft>
                <a:spcPts val="0"/>
              </a:spcAft>
              <a:buClr>
                <a:srgbClr val="FFC000"/>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600"/>
              </a:spcBef>
              <a:spcAft>
                <a:spcPts val="0"/>
              </a:spcAft>
              <a:buClr>
                <a:srgbClr val="FFC000"/>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400"/>
              </a:spcBef>
              <a:spcAft>
                <a:spcPts val="0"/>
              </a:spcAft>
              <a:buClr>
                <a:srgbClr val="FFC000"/>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 name="Google Shape;56;p13"/>
          <p:cNvSpPr txBox="1"/>
          <p:nvPr>
            <p:ph idx="10" type="dt"/>
          </p:nvPr>
        </p:nvSpPr>
        <p:spPr>
          <a:xfrm>
            <a:off x="9372600" y="4743450"/>
            <a:ext cx="2133600" cy="2739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7" name="Google Shape;57;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cxnSp>
        <p:nvCxnSpPr>
          <p:cNvPr id="58" name="Google Shape;58;p13"/>
          <p:cNvCxnSpPr/>
          <p:nvPr/>
        </p:nvCxnSpPr>
        <p:spPr>
          <a:xfrm>
            <a:off x="76200" y="857250"/>
            <a:ext cx="9067800" cy="0"/>
          </a:xfrm>
          <a:prstGeom prst="straightConnector1">
            <a:avLst/>
          </a:prstGeom>
          <a:noFill/>
          <a:ln cap="rnd" cmpd="sng" w="57150">
            <a:solidFill>
              <a:srgbClr val="595959"/>
            </a:solidFill>
            <a:prstDash val="dot"/>
            <a:round/>
            <a:headEnd len="sm" w="sm" type="none"/>
            <a:tailEnd len="sm" w="sm" type="none"/>
          </a:ln>
        </p:spPr>
      </p:cxnSp>
      <p:sp>
        <p:nvSpPr>
          <p:cNvPr id="59" name="Google Shape;59;p13"/>
          <p:cNvSpPr/>
          <p:nvPr/>
        </p:nvSpPr>
        <p:spPr>
          <a:xfrm>
            <a:off x="31750" y="5060156"/>
            <a:ext cx="9080400" cy="83100"/>
          </a:xfrm>
          <a:prstGeom prst="rect">
            <a:avLst/>
          </a:prstGeom>
          <a:solidFill>
            <a:srgbClr val="FBD8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howtomechatronics.com/tutorials/arduino/arduino-dc-motor-control-tutorial-l298n-pwm-h-bridg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1.jpg"/><Relationship Id="rId5"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6.jpg"/><Relationship Id="rId5"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type="ctrTitle"/>
          </p:nvPr>
        </p:nvSpPr>
        <p:spPr>
          <a:xfrm>
            <a:off x="251000" y="1600200"/>
            <a:ext cx="8588100" cy="1102500"/>
          </a:xfrm>
          <a:prstGeom prst="rect">
            <a:avLst/>
          </a:prstGeom>
          <a:noFill/>
          <a:ln>
            <a:noFill/>
          </a:ln>
        </p:spPr>
        <p:txBody>
          <a:bodyPr anchorCtr="0" anchor="b" bIns="45700" lIns="91425" spcFirstLastPara="1" rIns="91425" wrap="square" tIns="45700">
            <a:noAutofit/>
          </a:bodyPr>
          <a:lstStyle/>
          <a:p>
            <a:pPr indent="457200" lvl="0" marL="457200" marR="0" rtl="0" algn="l">
              <a:lnSpc>
                <a:spcPct val="100000"/>
              </a:lnSpc>
              <a:spcBef>
                <a:spcPts val="0"/>
              </a:spcBef>
              <a:spcAft>
                <a:spcPts val="0"/>
              </a:spcAft>
              <a:buSzPts val="1400"/>
              <a:buNone/>
            </a:pPr>
            <a:r>
              <a:rPr lang="en"/>
              <a:t>Building a </a:t>
            </a:r>
            <a:r>
              <a:rPr lang="en"/>
              <a:t>Car</a:t>
            </a:r>
            <a:endParaRPr/>
          </a:p>
        </p:txBody>
      </p:sp>
      <p:sp>
        <p:nvSpPr>
          <p:cNvPr id="92" name="Google Shape;92;p19"/>
          <p:cNvSpPr txBox="1"/>
          <p:nvPr>
            <p:ph idx="1" type="subTitle"/>
          </p:nvPr>
        </p:nvSpPr>
        <p:spPr>
          <a:xfrm>
            <a:off x="1295400" y="3143250"/>
            <a:ext cx="7474200" cy="131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C000"/>
              </a:buClr>
              <a:buSzPts val="2000"/>
              <a:buFont typeface="Arial"/>
              <a:buNone/>
            </a:pPr>
            <a:r>
              <a:rPr lang="en"/>
              <a:t>Ctrl+Alt+Elite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H-Bridge mini project (Assembly)</a:t>
            </a:r>
            <a:endParaRPr/>
          </a:p>
        </p:txBody>
      </p:sp>
      <p:sp>
        <p:nvSpPr>
          <p:cNvPr id="152" name="Google Shape;152;p28"/>
          <p:cNvSpPr txBox="1"/>
          <p:nvPr>
            <p:ph idx="1" type="body"/>
          </p:nvPr>
        </p:nvSpPr>
        <p:spPr>
          <a:xfrm>
            <a:off x="339200" y="1200150"/>
            <a:ext cx="4416900" cy="3509700"/>
          </a:xfrm>
          <a:prstGeom prst="rect">
            <a:avLst/>
          </a:prstGeom>
        </p:spPr>
        <p:txBody>
          <a:bodyPr anchorCtr="0" anchor="t" bIns="45700" lIns="91425" spcFirstLastPara="1" rIns="91425" wrap="square" tIns="45700">
            <a:noAutofit/>
          </a:bodyPr>
          <a:lstStyle/>
          <a:p>
            <a:pPr indent="0" lvl="0" marL="0" marR="0" rtl="0" algn="l">
              <a:lnSpc>
                <a:spcPct val="90000"/>
              </a:lnSpc>
              <a:spcBef>
                <a:spcPts val="600"/>
              </a:spcBef>
              <a:spcAft>
                <a:spcPts val="0"/>
              </a:spcAft>
              <a:buNone/>
            </a:pPr>
            <a:r>
              <a:rPr lang="en" sz="2400"/>
              <a:t>Using a breadboard, connect the battery + to both the H-Bridge and the Arduino, and the battery - to h bridge</a:t>
            </a:r>
            <a:endParaRPr sz="2400"/>
          </a:p>
          <a:p>
            <a:pPr indent="0" lvl="0" marL="0" rtl="0" algn="l">
              <a:spcBef>
                <a:spcPts val="600"/>
              </a:spcBef>
              <a:spcAft>
                <a:spcPts val="0"/>
              </a:spcAft>
              <a:buNone/>
            </a:pPr>
            <a:r>
              <a:t/>
            </a:r>
            <a:endParaRPr sz="2400"/>
          </a:p>
        </p:txBody>
      </p:sp>
      <p:pic>
        <p:nvPicPr>
          <p:cNvPr id="153" name="Google Shape;153;p28"/>
          <p:cNvPicPr preferRelativeResize="0"/>
          <p:nvPr/>
        </p:nvPicPr>
        <p:blipFill>
          <a:blip r:embed="rId3">
            <a:alphaModFix/>
          </a:blip>
          <a:stretch>
            <a:fillRect/>
          </a:stretch>
        </p:blipFill>
        <p:spPr>
          <a:xfrm rot="-5400000">
            <a:off x="1461073" y="2456162"/>
            <a:ext cx="2173152" cy="2858174"/>
          </a:xfrm>
          <a:prstGeom prst="rect">
            <a:avLst/>
          </a:prstGeom>
          <a:noFill/>
          <a:ln>
            <a:noFill/>
          </a:ln>
        </p:spPr>
      </p:pic>
      <p:pic>
        <p:nvPicPr>
          <p:cNvPr id="154" name="Google Shape;154;p28"/>
          <p:cNvPicPr preferRelativeResize="0"/>
          <p:nvPr/>
        </p:nvPicPr>
        <p:blipFill>
          <a:blip r:embed="rId4">
            <a:alphaModFix/>
          </a:blip>
          <a:stretch>
            <a:fillRect/>
          </a:stretch>
        </p:blipFill>
        <p:spPr>
          <a:xfrm>
            <a:off x="4756023" y="980460"/>
            <a:ext cx="4246025" cy="3182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H-Bridge mini project (Assembly)</a:t>
            </a:r>
            <a:endParaRPr/>
          </a:p>
        </p:txBody>
      </p:sp>
      <p:sp>
        <p:nvSpPr>
          <p:cNvPr id="160" name="Google Shape;160;p29"/>
          <p:cNvSpPr txBox="1"/>
          <p:nvPr>
            <p:ph idx="1" type="body"/>
          </p:nvPr>
        </p:nvSpPr>
        <p:spPr>
          <a:xfrm>
            <a:off x="339200" y="1200150"/>
            <a:ext cx="4056600" cy="3509700"/>
          </a:xfrm>
          <a:prstGeom prst="rect">
            <a:avLst/>
          </a:prstGeom>
        </p:spPr>
        <p:txBody>
          <a:bodyPr anchorCtr="0" anchor="t" bIns="45700" lIns="91425" spcFirstLastPara="1" rIns="91425" wrap="square" tIns="45700">
            <a:noAutofit/>
          </a:bodyPr>
          <a:lstStyle/>
          <a:p>
            <a:pPr indent="0" lvl="0" marL="0" marR="0" rtl="0" algn="l">
              <a:lnSpc>
                <a:spcPct val="90000"/>
              </a:lnSpc>
              <a:spcBef>
                <a:spcPts val="600"/>
              </a:spcBef>
              <a:spcAft>
                <a:spcPts val="0"/>
              </a:spcAft>
              <a:buNone/>
            </a:pPr>
            <a:r>
              <a:rPr lang="en" sz="2400"/>
              <a:t>Connect the Arduino to the H-Bridge</a:t>
            </a:r>
            <a:endParaRPr sz="2400"/>
          </a:p>
          <a:p>
            <a:pPr indent="0" lvl="0" marL="0" rtl="0" algn="l">
              <a:spcBef>
                <a:spcPts val="600"/>
              </a:spcBef>
              <a:spcAft>
                <a:spcPts val="0"/>
              </a:spcAft>
              <a:buNone/>
            </a:pPr>
            <a:r>
              <a:t/>
            </a:r>
            <a:endParaRPr sz="2400"/>
          </a:p>
        </p:txBody>
      </p:sp>
      <p:pic>
        <p:nvPicPr>
          <p:cNvPr id="161" name="Google Shape;161;p29"/>
          <p:cNvPicPr preferRelativeResize="0"/>
          <p:nvPr/>
        </p:nvPicPr>
        <p:blipFill>
          <a:blip r:embed="rId3">
            <a:alphaModFix/>
          </a:blip>
          <a:stretch>
            <a:fillRect/>
          </a:stretch>
        </p:blipFill>
        <p:spPr>
          <a:xfrm rot="10800000">
            <a:off x="691578" y="2229900"/>
            <a:ext cx="3501621" cy="2626223"/>
          </a:xfrm>
          <a:prstGeom prst="rect">
            <a:avLst/>
          </a:prstGeom>
          <a:noFill/>
          <a:ln>
            <a:noFill/>
          </a:ln>
        </p:spPr>
      </p:pic>
      <p:pic>
        <p:nvPicPr>
          <p:cNvPr id="162" name="Google Shape;162;p29"/>
          <p:cNvPicPr preferRelativeResize="0"/>
          <p:nvPr/>
        </p:nvPicPr>
        <p:blipFill>
          <a:blip r:embed="rId4">
            <a:alphaModFix/>
          </a:blip>
          <a:stretch>
            <a:fillRect/>
          </a:stretch>
        </p:blipFill>
        <p:spPr>
          <a:xfrm>
            <a:off x="4253591" y="1237350"/>
            <a:ext cx="4621009" cy="350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H-Bridge mini project (Programming)</a:t>
            </a:r>
            <a:endParaRPr/>
          </a:p>
        </p:txBody>
      </p:sp>
      <p:sp>
        <p:nvSpPr>
          <p:cNvPr id="168" name="Google Shape;168;p30"/>
          <p:cNvSpPr txBox="1"/>
          <p:nvPr>
            <p:ph idx="1" type="body"/>
          </p:nvPr>
        </p:nvSpPr>
        <p:spPr>
          <a:xfrm>
            <a:off x="339200" y="1200150"/>
            <a:ext cx="4382400" cy="35097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 sz="2400"/>
              <a:t>First we need to setup some things</a:t>
            </a:r>
            <a:endParaRPr sz="2400"/>
          </a:p>
          <a:p>
            <a:pPr indent="-381000" lvl="1" marL="914400" rtl="0" algn="l">
              <a:spcBef>
                <a:spcPts val="0"/>
              </a:spcBef>
              <a:spcAft>
                <a:spcPts val="0"/>
              </a:spcAft>
              <a:buSzPts val="2400"/>
              <a:buChar char="○"/>
            </a:pPr>
            <a:r>
              <a:rPr lang="en"/>
              <a:t>Define our pins as variables</a:t>
            </a:r>
            <a:endParaRPr sz="2400"/>
          </a:p>
          <a:p>
            <a:pPr indent="-381000" lvl="1" marL="914400" rtl="0" algn="l">
              <a:spcBef>
                <a:spcPts val="0"/>
              </a:spcBef>
              <a:spcAft>
                <a:spcPts val="0"/>
              </a:spcAft>
              <a:buSzPts val="2400"/>
              <a:buChar char="○"/>
            </a:pPr>
            <a:r>
              <a:rPr lang="en"/>
              <a:t>pinMode(enA, OUTPUT);</a:t>
            </a:r>
            <a:endParaRPr/>
          </a:p>
          <a:p>
            <a:pPr indent="-381000" lvl="1" marL="914400" rtl="0" algn="l">
              <a:spcBef>
                <a:spcPts val="0"/>
              </a:spcBef>
              <a:spcAft>
                <a:spcPts val="0"/>
              </a:spcAft>
              <a:buSzPts val="2400"/>
              <a:buChar char="○"/>
            </a:pPr>
            <a:r>
              <a:rPr lang="en"/>
              <a:t>pinMode(in1, OUTPUT);</a:t>
            </a:r>
            <a:endParaRPr/>
          </a:p>
          <a:p>
            <a:pPr indent="-381000" lvl="1" marL="914400" rtl="0" algn="l">
              <a:spcBef>
                <a:spcPts val="0"/>
              </a:spcBef>
              <a:spcAft>
                <a:spcPts val="0"/>
              </a:spcAft>
              <a:buSzPts val="2400"/>
              <a:buChar char="○"/>
            </a:pPr>
            <a:r>
              <a:rPr lang="en"/>
              <a:t>pinMode(in2, OUTPUT);</a:t>
            </a:r>
            <a:endParaRPr/>
          </a:p>
          <a:p>
            <a:pPr indent="0" lvl="0" marL="0" rtl="0" algn="l">
              <a:spcBef>
                <a:spcPts val="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H-Bridge Motor Driver (Programming)</a:t>
            </a:r>
            <a:endParaRPr/>
          </a:p>
        </p:txBody>
      </p:sp>
      <p:sp>
        <p:nvSpPr>
          <p:cNvPr id="174" name="Google Shape;174;p31"/>
          <p:cNvSpPr txBox="1"/>
          <p:nvPr>
            <p:ph idx="1" type="body"/>
          </p:nvPr>
        </p:nvSpPr>
        <p:spPr>
          <a:xfrm>
            <a:off x="339200" y="1200150"/>
            <a:ext cx="8229600" cy="84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sz="2400"/>
              <a:t>Recall that electricity flows from HIGH to LOW, just like water</a:t>
            </a:r>
            <a:endParaRPr sz="2400"/>
          </a:p>
          <a:p>
            <a:pPr indent="0" lvl="0" marL="0" rtl="0" algn="l">
              <a:spcBef>
                <a:spcPts val="600"/>
              </a:spcBef>
              <a:spcAft>
                <a:spcPts val="0"/>
              </a:spcAft>
              <a:buNone/>
            </a:pPr>
            <a:r>
              <a:t/>
            </a:r>
            <a:endParaRPr sz="2400"/>
          </a:p>
        </p:txBody>
      </p:sp>
      <p:grpSp>
        <p:nvGrpSpPr>
          <p:cNvPr id="175" name="Google Shape;175;p31"/>
          <p:cNvGrpSpPr/>
          <p:nvPr/>
        </p:nvGrpSpPr>
        <p:grpSpPr>
          <a:xfrm>
            <a:off x="1259849" y="2098192"/>
            <a:ext cx="2996237" cy="2791968"/>
            <a:chOff x="1143000" y="1219200"/>
            <a:chExt cx="4038600" cy="3810000"/>
          </a:xfrm>
        </p:grpSpPr>
        <p:sp>
          <p:nvSpPr>
            <p:cNvPr id="176" name="Google Shape;176;p31"/>
            <p:cNvSpPr/>
            <p:nvPr/>
          </p:nvSpPr>
          <p:spPr>
            <a:xfrm>
              <a:off x="1143000" y="1219200"/>
              <a:ext cx="1295400" cy="1905000"/>
            </a:xfrm>
            <a:prstGeom prst="can">
              <a:avLst>
                <a:gd fmla="val 25000" name="adj"/>
              </a:avLst>
            </a:prstGeom>
            <a:solidFill>
              <a:srgbClr val="953734"/>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7" name="Google Shape;177;p31"/>
            <p:cNvSpPr/>
            <p:nvPr/>
          </p:nvSpPr>
          <p:spPr>
            <a:xfrm>
              <a:off x="1158240" y="1875504"/>
              <a:ext cx="1261800" cy="1219200"/>
            </a:xfrm>
            <a:prstGeom prst="can">
              <a:avLst>
                <a:gd fmla="val 20639" name="adj"/>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8" name="Google Shape;178;p31"/>
            <p:cNvSpPr/>
            <p:nvPr/>
          </p:nvSpPr>
          <p:spPr>
            <a:xfrm>
              <a:off x="1158240" y="1828800"/>
              <a:ext cx="1280100" cy="342900"/>
            </a:xfrm>
            <a:prstGeom prst="ellipse">
              <a:avLst/>
            </a:prstGeom>
            <a:solidFill>
              <a:srgbClr val="9537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9" name="Google Shape;179;p31"/>
            <p:cNvSpPr/>
            <p:nvPr/>
          </p:nvSpPr>
          <p:spPr>
            <a:xfrm rot="6521076">
              <a:off x="3102409" y="1936507"/>
              <a:ext cx="609630" cy="2352946"/>
            </a:xfrm>
            <a:prstGeom prst="can">
              <a:avLst>
                <a:gd fmla="val 25000" name="adj"/>
              </a:avLst>
            </a:prstGeom>
            <a:solidFill>
              <a:srgbClr val="953734"/>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0" name="Google Shape;180;p31"/>
            <p:cNvSpPr/>
            <p:nvPr/>
          </p:nvSpPr>
          <p:spPr>
            <a:xfrm>
              <a:off x="4038600" y="3886200"/>
              <a:ext cx="1143000" cy="1143000"/>
            </a:xfrm>
            <a:prstGeom prst="can">
              <a:avLst>
                <a:gd fmla="val 25000" name="adj"/>
              </a:avLst>
            </a:prstGeom>
            <a:solidFill>
              <a:srgbClr val="953734"/>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81" name="Google Shape;181;p31"/>
          <p:cNvGrpSpPr/>
          <p:nvPr/>
        </p:nvGrpSpPr>
        <p:grpSpPr>
          <a:xfrm>
            <a:off x="4651920" y="1903012"/>
            <a:ext cx="2996237" cy="1647007"/>
            <a:chOff x="1143000" y="876647"/>
            <a:chExt cx="4038600" cy="2247553"/>
          </a:xfrm>
        </p:grpSpPr>
        <p:sp>
          <p:nvSpPr>
            <p:cNvPr id="182" name="Google Shape;182;p31"/>
            <p:cNvSpPr/>
            <p:nvPr/>
          </p:nvSpPr>
          <p:spPr>
            <a:xfrm>
              <a:off x="1143000" y="1219200"/>
              <a:ext cx="1295400" cy="1905000"/>
            </a:xfrm>
            <a:prstGeom prst="can">
              <a:avLst>
                <a:gd fmla="val 25000" name="adj"/>
              </a:avLst>
            </a:prstGeom>
            <a:solidFill>
              <a:srgbClr val="953734"/>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3" name="Google Shape;183;p31"/>
            <p:cNvSpPr/>
            <p:nvPr/>
          </p:nvSpPr>
          <p:spPr>
            <a:xfrm>
              <a:off x="1158240" y="1875504"/>
              <a:ext cx="1261800" cy="1219200"/>
            </a:xfrm>
            <a:prstGeom prst="can">
              <a:avLst>
                <a:gd fmla="val 20639" name="adj"/>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4" name="Google Shape;184;p31"/>
            <p:cNvSpPr/>
            <p:nvPr/>
          </p:nvSpPr>
          <p:spPr>
            <a:xfrm>
              <a:off x="1158240" y="1828800"/>
              <a:ext cx="1280100" cy="342900"/>
            </a:xfrm>
            <a:prstGeom prst="ellipse">
              <a:avLst/>
            </a:prstGeom>
            <a:solidFill>
              <a:srgbClr val="9537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5" name="Google Shape;185;p31"/>
            <p:cNvSpPr/>
            <p:nvPr/>
          </p:nvSpPr>
          <p:spPr>
            <a:xfrm rot="3136788">
              <a:off x="2902513" y="588642"/>
              <a:ext cx="642851" cy="2794211"/>
            </a:xfrm>
            <a:prstGeom prst="can">
              <a:avLst>
                <a:gd fmla="val 45902" name="adj"/>
              </a:avLst>
            </a:prstGeom>
            <a:solidFill>
              <a:srgbClr val="953734"/>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6" name="Google Shape;186;p31"/>
            <p:cNvSpPr/>
            <p:nvPr/>
          </p:nvSpPr>
          <p:spPr>
            <a:xfrm>
              <a:off x="4038600" y="1858296"/>
              <a:ext cx="1143000" cy="1143000"/>
            </a:xfrm>
            <a:prstGeom prst="can">
              <a:avLst>
                <a:gd fmla="val 25000" name="adj"/>
              </a:avLst>
            </a:prstGeom>
            <a:solidFill>
              <a:srgbClr val="953734"/>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87" name="Google Shape;187;p31"/>
          <p:cNvGrpSpPr/>
          <p:nvPr/>
        </p:nvGrpSpPr>
        <p:grpSpPr>
          <a:xfrm>
            <a:off x="3602467" y="3601426"/>
            <a:ext cx="512379" cy="634812"/>
            <a:chOff x="4953369" y="4724400"/>
            <a:chExt cx="624471" cy="793217"/>
          </a:xfrm>
        </p:grpSpPr>
        <p:sp>
          <p:nvSpPr>
            <p:cNvPr id="188" name="Google Shape;188;p31"/>
            <p:cNvSpPr/>
            <p:nvPr/>
          </p:nvSpPr>
          <p:spPr>
            <a:xfrm flipH="1">
              <a:off x="5061524" y="49776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9" name="Google Shape;189;p31"/>
            <p:cNvSpPr/>
            <p:nvPr/>
          </p:nvSpPr>
          <p:spPr>
            <a:xfrm flipH="1">
              <a:off x="5105769" y="48006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0" name="Google Shape;190;p31"/>
            <p:cNvSpPr/>
            <p:nvPr/>
          </p:nvSpPr>
          <p:spPr>
            <a:xfrm flipH="1">
              <a:off x="5181969" y="4953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1" name="Google Shape;191;p31"/>
            <p:cNvSpPr/>
            <p:nvPr/>
          </p:nvSpPr>
          <p:spPr>
            <a:xfrm flipH="1">
              <a:off x="5213924" y="47244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2" name="Google Shape;192;p31"/>
            <p:cNvSpPr/>
            <p:nvPr/>
          </p:nvSpPr>
          <p:spPr>
            <a:xfrm flipH="1">
              <a:off x="5319129" y="4953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3" name="Google Shape;193;p31"/>
            <p:cNvSpPr/>
            <p:nvPr/>
          </p:nvSpPr>
          <p:spPr>
            <a:xfrm flipH="1">
              <a:off x="5105769" y="5130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4" name="Google Shape;194;p31"/>
            <p:cNvSpPr/>
            <p:nvPr/>
          </p:nvSpPr>
          <p:spPr>
            <a:xfrm flipH="1">
              <a:off x="5242929" y="5130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5" name="Google Shape;195;p31"/>
            <p:cNvSpPr/>
            <p:nvPr/>
          </p:nvSpPr>
          <p:spPr>
            <a:xfrm flipH="1">
              <a:off x="5395329" y="5130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6" name="Google Shape;196;p31"/>
            <p:cNvSpPr/>
            <p:nvPr/>
          </p:nvSpPr>
          <p:spPr>
            <a:xfrm flipH="1">
              <a:off x="4953369" y="513008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7" name="Google Shape;197;p31"/>
            <p:cNvSpPr/>
            <p:nvPr/>
          </p:nvSpPr>
          <p:spPr>
            <a:xfrm flipH="1">
              <a:off x="5334369" y="5334000"/>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8" name="Google Shape;198;p31"/>
            <p:cNvSpPr/>
            <p:nvPr/>
          </p:nvSpPr>
          <p:spPr>
            <a:xfrm flipH="1">
              <a:off x="5181969" y="5333016"/>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9" name="Google Shape;199;p31"/>
            <p:cNvSpPr/>
            <p:nvPr/>
          </p:nvSpPr>
          <p:spPr>
            <a:xfrm flipH="1">
              <a:off x="5029077" y="5333016"/>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0" name="Google Shape;200;p31"/>
            <p:cNvSpPr/>
            <p:nvPr/>
          </p:nvSpPr>
          <p:spPr>
            <a:xfrm flipH="1">
              <a:off x="5486769" y="5288772"/>
              <a:ext cx="91071" cy="183617"/>
            </a:xfrm>
            <a:custGeom>
              <a:rect b="b" l="l" r="r" t="t"/>
              <a:pathLst>
                <a:path extrusionOk="0" h="884903" w="560438">
                  <a:moveTo>
                    <a:pt x="353961" y="0"/>
                  </a:moveTo>
                  <a:lnTo>
                    <a:pt x="545690" y="516193"/>
                  </a:lnTo>
                  <a:lnTo>
                    <a:pt x="560438" y="560439"/>
                  </a:lnTo>
                  <a:cubicBezTo>
                    <a:pt x="550606" y="604684"/>
                    <a:pt x="542620" y="649380"/>
                    <a:pt x="530942" y="693174"/>
                  </a:cubicBezTo>
                  <a:cubicBezTo>
                    <a:pt x="520322" y="733000"/>
                    <a:pt x="504735" y="793123"/>
                    <a:pt x="471948" y="825910"/>
                  </a:cubicBezTo>
                  <a:cubicBezTo>
                    <a:pt x="459414" y="838444"/>
                    <a:pt x="443557" y="847479"/>
                    <a:pt x="427703" y="855406"/>
                  </a:cubicBezTo>
                  <a:cubicBezTo>
                    <a:pt x="406540" y="865988"/>
                    <a:pt x="343373" y="880176"/>
                    <a:pt x="324464" y="884903"/>
                  </a:cubicBezTo>
                  <a:cubicBezTo>
                    <a:pt x="260554" y="879987"/>
                    <a:pt x="194723" y="886468"/>
                    <a:pt x="132735" y="870155"/>
                  </a:cubicBezTo>
                  <a:cubicBezTo>
                    <a:pt x="98452" y="861133"/>
                    <a:pt x="44245" y="811161"/>
                    <a:pt x="44245" y="811161"/>
                  </a:cubicBezTo>
                  <a:lnTo>
                    <a:pt x="14748" y="722671"/>
                  </a:lnTo>
                  <a:cubicBezTo>
                    <a:pt x="9832" y="707923"/>
                    <a:pt x="0" y="693972"/>
                    <a:pt x="0" y="678426"/>
                  </a:cubicBezTo>
                  <a:lnTo>
                    <a:pt x="0" y="575187"/>
                  </a:lnTo>
                  <a:lnTo>
                    <a:pt x="353961" y="0"/>
                  </a:lnTo>
                  <a:close/>
                </a:path>
              </a:pathLst>
            </a:cu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H-Bridge mini project (Programming)</a:t>
            </a:r>
            <a:endParaRPr/>
          </a:p>
        </p:txBody>
      </p:sp>
      <p:sp>
        <p:nvSpPr>
          <p:cNvPr id="206" name="Google Shape;206;p32"/>
          <p:cNvSpPr txBox="1"/>
          <p:nvPr>
            <p:ph idx="1" type="body"/>
          </p:nvPr>
        </p:nvSpPr>
        <p:spPr>
          <a:xfrm>
            <a:off x="339200" y="1200150"/>
            <a:ext cx="8229600" cy="35097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 sz="2400"/>
              <a:t>Using our knowledge of power flow, how do you think our logic will look like for the H-bridge?</a:t>
            </a:r>
            <a:endParaRPr sz="2400"/>
          </a:p>
          <a:p>
            <a:pPr indent="-381000" lvl="0" marL="457200" rtl="0" algn="l">
              <a:spcBef>
                <a:spcPts val="0"/>
              </a:spcBef>
              <a:spcAft>
                <a:spcPts val="0"/>
              </a:spcAft>
              <a:buSzPts val="2400"/>
              <a:buChar char="●"/>
            </a:pPr>
            <a:r>
              <a:rPr lang="en" sz="2400"/>
              <a:t>Code:</a:t>
            </a:r>
            <a:endParaRPr sz="2400"/>
          </a:p>
          <a:p>
            <a:pPr indent="-355600" lvl="1" marL="914400" rtl="0" algn="l">
              <a:spcBef>
                <a:spcPts val="0"/>
              </a:spcBef>
              <a:spcAft>
                <a:spcPts val="0"/>
              </a:spcAft>
              <a:buSzPts val="2000"/>
              <a:buFont typeface="Courier New"/>
              <a:buChar char="○"/>
            </a:pPr>
            <a:r>
              <a:rPr lang="en" sz="2000">
                <a:solidFill>
                  <a:srgbClr val="FF9900"/>
                </a:solidFill>
                <a:latin typeface="Courier New"/>
                <a:ea typeface="Courier New"/>
                <a:cs typeface="Courier New"/>
                <a:sym typeface="Courier New"/>
              </a:rPr>
              <a:t>digitalWrite</a:t>
            </a:r>
            <a:r>
              <a:rPr lang="en" sz="2000">
                <a:latin typeface="Courier New"/>
                <a:ea typeface="Courier New"/>
                <a:cs typeface="Courier New"/>
                <a:sym typeface="Courier New"/>
              </a:rPr>
              <a:t>(in1, </a:t>
            </a:r>
            <a:r>
              <a:rPr lang="en" sz="2000">
                <a:solidFill>
                  <a:srgbClr val="4A86E8"/>
                </a:solidFill>
                <a:latin typeface="Courier New"/>
                <a:ea typeface="Courier New"/>
                <a:cs typeface="Courier New"/>
                <a:sym typeface="Courier New"/>
              </a:rPr>
              <a:t>HIGH</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355600" lvl="1" marL="914400" rtl="0" algn="l">
              <a:spcBef>
                <a:spcPts val="0"/>
              </a:spcBef>
              <a:spcAft>
                <a:spcPts val="0"/>
              </a:spcAft>
              <a:buSzPts val="2000"/>
              <a:buFont typeface="Courier New"/>
              <a:buChar char="○"/>
            </a:pPr>
            <a:r>
              <a:rPr lang="en" sz="2000">
                <a:solidFill>
                  <a:srgbClr val="FF9900"/>
                </a:solidFill>
                <a:latin typeface="Courier New"/>
                <a:ea typeface="Courier New"/>
                <a:cs typeface="Courier New"/>
                <a:sym typeface="Courier New"/>
              </a:rPr>
              <a:t>digitalWrite</a:t>
            </a:r>
            <a:r>
              <a:rPr lang="en" sz="2000">
                <a:latin typeface="Courier New"/>
                <a:ea typeface="Courier New"/>
                <a:cs typeface="Courier New"/>
                <a:sym typeface="Courier New"/>
              </a:rPr>
              <a:t>(in2, </a:t>
            </a:r>
            <a:r>
              <a:rPr lang="en" sz="2000">
                <a:solidFill>
                  <a:srgbClr val="4A86E8"/>
                </a:solidFill>
                <a:latin typeface="Courier New"/>
                <a:ea typeface="Courier New"/>
                <a:cs typeface="Courier New"/>
                <a:sym typeface="Courier New"/>
              </a:rPr>
              <a:t>LOW</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381000" lvl="0" marL="457200" rtl="0" algn="l">
              <a:spcBef>
                <a:spcPts val="0"/>
              </a:spcBef>
              <a:spcAft>
                <a:spcPts val="0"/>
              </a:spcAft>
              <a:buSzPts val="2400"/>
              <a:buChar char="●"/>
            </a:pPr>
            <a:r>
              <a:rPr lang="en" sz="2400"/>
              <a:t>What do you think will happen if we change it to</a:t>
            </a:r>
            <a:endParaRPr sz="2400"/>
          </a:p>
          <a:p>
            <a:pPr indent="-355600" lvl="1" marL="914400" rtl="0" algn="l">
              <a:spcBef>
                <a:spcPts val="0"/>
              </a:spcBef>
              <a:spcAft>
                <a:spcPts val="0"/>
              </a:spcAft>
              <a:buSzPts val="2000"/>
              <a:buFont typeface="Courier New"/>
              <a:buChar char="○"/>
            </a:pPr>
            <a:r>
              <a:rPr lang="en" sz="2000">
                <a:solidFill>
                  <a:srgbClr val="FF9900"/>
                </a:solidFill>
                <a:latin typeface="Courier New"/>
                <a:ea typeface="Courier New"/>
                <a:cs typeface="Courier New"/>
                <a:sym typeface="Courier New"/>
              </a:rPr>
              <a:t>digitalWrite</a:t>
            </a:r>
            <a:r>
              <a:rPr lang="en" sz="2000">
                <a:latin typeface="Courier New"/>
                <a:ea typeface="Courier New"/>
                <a:cs typeface="Courier New"/>
                <a:sym typeface="Courier New"/>
              </a:rPr>
              <a:t>(in1, </a:t>
            </a:r>
            <a:r>
              <a:rPr lang="en" sz="2000">
                <a:solidFill>
                  <a:srgbClr val="4A86E8"/>
                </a:solidFill>
                <a:latin typeface="Courier New"/>
                <a:ea typeface="Courier New"/>
                <a:cs typeface="Courier New"/>
                <a:sym typeface="Courier New"/>
              </a:rPr>
              <a:t>LOW</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355600" lvl="1" marL="914400" rtl="0" algn="l">
              <a:spcBef>
                <a:spcPts val="0"/>
              </a:spcBef>
              <a:spcAft>
                <a:spcPts val="0"/>
              </a:spcAft>
              <a:buSzPts val="2000"/>
              <a:buFont typeface="Courier New"/>
              <a:buChar char="○"/>
            </a:pPr>
            <a:r>
              <a:rPr lang="en" sz="2000">
                <a:solidFill>
                  <a:srgbClr val="FF9900"/>
                </a:solidFill>
                <a:latin typeface="Courier New"/>
                <a:ea typeface="Courier New"/>
                <a:cs typeface="Courier New"/>
                <a:sym typeface="Courier New"/>
              </a:rPr>
              <a:t>d</a:t>
            </a:r>
            <a:r>
              <a:rPr lang="en" sz="2000">
                <a:solidFill>
                  <a:srgbClr val="FF9900"/>
                </a:solidFill>
                <a:latin typeface="Courier New"/>
                <a:ea typeface="Courier New"/>
                <a:cs typeface="Courier New"/>
                <a:sym typeface="Courier New"/>
              </a:rPr>
              <a:t>igitalWrite</a:t>
            </a:r>
            <a:r>
              <a:rPr lang="en" sz="2000">
                <a:latin typeface="Courier New"/>
                <a:ea typeface="Courier New"/>
                <a:cs typeface="Courier New"/>
                <a:sym typeface="Courier New"/>
              </a:rPr>
              <a:t>(in2, </a:t>
            </a:r>
            <a:r>
              <a:rPr lang="en" sz="2000">
                <a:solidFill>
                  <a:srgbClr val="4A86E8"/>
                </a:solidFill>
                <a:latin typeface="Courier New"/>
                <a:ea typeface="Courier New"/>
                <a:cs typeface="Courier New"/>
                <a:sym typeface="Courier New"/>
              </a:rPr>
              <a:t>HIGH</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381000" lvl="0" marL="457200" rtl="0" algn="l">
              <a:spcBef>
                <a:spcPts val="0"/>
              </a:spcBef>
              <a:spcAft>
                <a:spcPts val="0"/>
              </a:spcAft>
              <a:buSzPts val="2400"/>
              <a:buChar char="●"/>
            </a:pPr>
            <a:r>
              <a:rPr lang="en" sz="2400"/>
              <a:t>What if they are both HIGH?</a:t>
            </a:r>
            <a:endParaRPr sz="2400"/>
          </a:p>
          <a:p>
            <a:pPr indent="-381000" lvl="0" marL="457200" rtl="0" algn="l">
              <a:spcBef>
                <a:spcPts val="0"/>
              </a:spcBef>
              <a:spcAft>
                <a:spcPts val="0"/>
              </a:spcAft>
              <a:buSzPts val="2400"/>
              <a:buChar char="●"/>
            </a:pPr>
            <a:r>
              <a:rPr lang="en" sz="2400"/>
              <a:t>What if they are both LOW?</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 calcmode="lin" valueType="num">
                                      <p:cBhvr additive="base">
                                        <p:cTn dur="500"/>
                                        <p:tgtEl>
                                          <p:spTgt spid="20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 calcmode="lin" valueType="num">
                                      <p:cBhvr additive="base">
                                        <p:cTn dur="500"/>
                                        <p:tgtEl>
                                          <p:spTgt spid="20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 calcmode="lin" valueType="num">
                                      <p:cBhvr additive="base">
                                        <p:cTn dur="500"/>
                                        <p:tgtEl>
                                          <p:spTgt spid="20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 calcmode="lin" valueType="num">
                                      <p:cBhvr additive="base">
                                        <p:cTn dur="500"/>
                                        <p:tgtEl>
                                          <p:spTgt spid="20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 calcmode="lin" valueType="num">
                                      <p:cBhvr additive="base">
                                        <p:cTn dur="500"/>
                                        <p:tgtEl>
                                          <p:spTgt spid="20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5" st="5"/>
                                            </p:txEl>
                                          </p:spTgt>
                                        </p:tgtEl>
                                        <p:attrNameLst>
                                          <p:attrName>style.visibility</p:attrName>
                                        </p:attrNameLst>
                                      </p:cBhvr>
                                      <p:to>
                                        <p:strVal val="visible"/>
                                      </p:to>
                                    </p:set>
                                    <p:anim calcmode="lin" valueType="num">
                                      <p:cBhvr additive="base">
                                        <p:cTn dur="500"/>
                                        <p:tgtEl>
                                          <p:spTgt spid="20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6" st="6"/>
                                            </p:txEl>
                                          </p:spTgt>
                                        </p:tgtEl>
                                        <p:attrNameLst>
                                          <p:attrName>style.visibility</p:attrName>
                                        </p:attrNameLst>
                                      </p:cBhvr>
                                      <p:to>
                                        <p:strVal val="visible"/>
                                      </p:to>
                                    </p:set>
                                    <p:anim calcmode="lin" valueType="num">
                                      <p:cBhvr additive="base">
                                        <p:cTn dur="500"/>
                                        <p:tgtEl>
                                          <p:spTgt spid="206">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7" st="7"/>
                                            </p:txEl>
                                          </p:spTgt>
                                        </p:tgtEl>
                                        <p:attrNameLst>
                                          <p:attrName>style.visibility</p:attrName>
                                        </p:attrNameLst>
                                      </p:cBhvr>
                                      <p:to>
                                        <p:strVal val="visible"/>
                                      </p:to>
                                    </p:set>
                                    <p:anim calcmode="lin" valueType="num">
                                      <p:cBhvr additive="base">
                                        <p:cTn dur="500"/>
                                        <p:tgtEl>
                                          <p:spTgt spid="206">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8" st="8"/>
                                            </p:txEl>
                                          </p:spTgt>
                                        </p:tgtEl>
                                        <p:attrNameLst>
                                          <p:attrName>style.visibility</p:attrName>
                                        </p:attrNameLst>
                                      </p:cBhvr>
                                      <p:to>
                                        <p:strVal val="visible"/>
                                      </p:to>
                                    </p:set>
                                    <p:anim calcmode="lin" valueType="num">
                                      <p:cBhvr additive="base">
                                        <p:cTn dur="500"/>
                                        <p:tgtEl>
                                          <p:spTgt spid="206">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H-Bridge mini project (Assembly)</a:t>
            </a:r>
            <a:endParaRPr/>
          </a:p>
        </p:txBody>
      </p:sp>
      <p:sp>
        <p:nvSpPr>
          <p:cNvPr id="212" name="Google Shape;212;p33"/>
          <p:cNvSpPr txBox="1"/>
          <p:nvPr>
            <p:ph idx="1" type="body"/>
          </p:nvPr>
        </p:nvSpPr>
        <p:spPr>
          <a:xfrm>
            <a:off x="339200" y="1200150"/>
            <a:ext cx="8229600" cy="35097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 sz="2400"/>
              <a:t>We can also control the speed of the motor using the H-Bridge</a:t>
            </a:r>
            <a:endParaRPr sz="2400"/>
          </a:p>
          <a:p>
            <a:pPr indent="-381000" lvl="0" marL="457200" rtl="0" algn="l">
              <a:spcBef>
                <a:spcPts val="0"/>
              </a:spcBef>
              <a:spcAft>
                <a:spcPts val="0"/>
              </a:spcAft>
              <a:buSzPts val="2400"/>
              <a:buChar char="●"/>
            </a:pPr>
            <a:r>
              <a:rPr lang="en" sz="2400"/>
              <a:t>First, remove jumper over ENA</a:t>
            </a:r>
            <a:endParaRPr sz="2400"/>
          </a:p>
          <a:p>
            <a:pPr indent="-381000" lvl="0" marL="457200" rtl="0" algn="l">
              <a:spcBef>
                <a:spcPts val="0"/>
              </a:spcBef>
              <a:spcAft>
                <a:spcPts val="0"/>
              </a:spcAft>
              <a:buSzPts val="2400"/>
              <a:buChar char="●"/>
            </a:pPr>
            <a:r>
              <a:rPr lang="en" sz="2400"/>
              <a:t>Connect Arduino to H-Bridge</a:t>
            </a:r>
            <a:endParaRPr sz="2400"/>
          </a:p>
          <a:p>
            <a:pPr indent="-381000" lvl="1" marL="914400" rtl="0" algn="l">
              <a:spcBef>
                <a:spcPts val="0"/>
              </a:spcBef>
              <a:spcAft>
                <a:spcPts val="0"/>
              </a:spcAft>
              <a:buSzPts val="2400"/>
              <a:buChar char="○"/>
            </a:pPr>
            <a:r>
              <a:rPr lang="en"/>
              <a:t>You must use a PWM pin on the Arduino for this task</a:t>
            </a:r>
            <a:endParaRPr/>
          </a:p>
          <a:p>
            <a:pPr indent="-381000" lvl="1" marL="914400" rtl="0" algn="l">
              <a:spcBef>
                <a:spcPts val="0"/>
              </a:spcBef>
              <a:spcAft>
                <a:spcPts val="0"/>
              </a:spcAft>
              <a:buSzPts val="2400"/>
              <a:buChar char="○"/>
            </a:pPr>
            <a:r>
              <a:rPr lang="en"/>
              <a:t>Remember a PWM pin have a (~) next to the number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 calcmode="lin" valueType="num">
                                      <p:cBhvr additive="base">
                                        <p:cTn dur="500"/>
                                        <p:tgtEl>
                                          <p:spTgt spid="21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 calcmode="lin" valueType="num">
                                      <p:cBhvr additive="base">
                                        <p:cTn dur="500"/>
                                        <p:tgtEl>
                                          <p:spTgt spid="21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 calcmode="lin" valueType="num">
                                      <p:cBhvr additive="base">
                                        <p:cTn dur="500"/>
                                        <p:tgtEl>
                                          <p:spTgt spid="21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anim calcmode="lin" valueType="num">
                                      <p:cBhvr additive="base">
                                        <p:cTn dur="500"/>
                                        <p:tgtEl>
                                          <p:spTgt spid="21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
                                            <p:txEl>
                                              <p:pRg end="4" st="4"/>
                                            </p:txEl>
                                          </p:spTgt>
                                        </p:tgtEl>
                                        <p:attrNameLst>
                                          <p:attrName>style.visibility</p:attrName>
                                        </p:attrNameLst>
                                      </p:cBhvr>
                                      <p:to>
                                        <p:strVal val="visible"/>
                                      </p:to>
                                    </p:set>
                                    <p:anim calcmode="lin" valueType="num">
                                      <p:cBhvr additive="base">
                                        <p:cTn dur="500"/>
                                        <p:tgtEl>
                                          <p:spTgt spid="21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H-Bridge mini project (Programming)</a:t>
            </a:r>
            <a:endParaRPr/>
          </a:p>
        </p:txBody>
      </p:sp>
      <p:sp>
        <p:nvSpPr>
          <p:cNvPr id="218" name="Google Shape;218;p34"/>
          <p:cNvSpPr txBox="1"/>
          <p:nvPr>
            <p:ph idx="1" type="body"/>
          </p:nvPr>
        </p:nvSpPr>
        <p:spPr>
          <a:xfrm>
            <a:off x="339200" y="1200150"/>
            <a:ext cx="8229600" cy="35097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sz="2400">
                <a:latin typeface="Calibri"/>
                <a:ea typeface="Calibri"/>
                <a:cs typeface="Calibri"/>
                <a:sym typeface="Calibri"/>
              </a:rPr>
              <a:t>Declare ENA pin as variable</a:t>
            </a:r>
            <a:endParaRPr sz="2400"/>
          </a:p>
          <a:p>
            <a:pPr indent="-406400" lvl="0" marL="457200" rtl="0" algn="l">
              <a:spcBef>
                <a:spcPts val="0"/>
              </a:spcBef>
              <a:spcAft>
                <a:spcPts val="0"/>
              </a:spcAft>
              <a:buSzPts val="2800"/>
              <a:buChar char="●"/>
            </a:pPr>
            <a:r>
              <a:rPr lang="en" sz="2400"/>
              <a:t>In setup:</a:t>
            </a:r>
            <a:endParaRPr sz="2400"/>
          </a:p>
          <a:p>
            <a:pPr indent="-381000" lvl="1" marL="914400" rtl="0" algn="l">
              <a:spcBef>
                <a:spcPts val="0"/>
              </a:spcBef>
              <a:spcAft>
                <a:spcPts val="0"/>
              </a:spcAft>
              <a:buSzPts val="2400"/>
              <a:buFont typeface="Courier New"/>
              <a:buChar char="○"/>
            </a:pPr>
            <a:r>
              <a:rPr lang="en">
                <a:solidFill>
                  <a:srgbClr val="FF9900"/>
                </a:solidFill>
                <a:latin typeface="Courier New"/>
                <a:ea typeface="Courier New"/>
                <a:cs typeface="Courier New"/>
                <a:sym typeface="Courier New"/>
              </a:rPr>
              <a:t>pinMode</a:t>
            </a:r>
            <a:r>
              <a:rPr lang="en">
                <a:latin typeface="Courier New"/>
                <a:ea typeface="Courier New"/>
                <a:cs typeface="Courier New"/>
                <a:sym typeface="Courier New"/>
              </a:rPr>
              <a:t>(ENA, </a:t>
            </a:r>
            <a:r>
              <a:rPr lang="en">
                <a:solidFill>
                  <a:srgbClr val="4A86E8"/>
                </a:solidFill>
                <a:latin typeface="Courier New"/>
                <a:ea typeface="Courier New"/>
                <a:cs typeface="Courier New"/>
                <a:sym typeface="Courier New"/>
              </a:rPr>
              <a:t>OUTPUT</a:t>
            </a:r>
            <a:r>
              <a:rPr lang="en">
                <a:latin typeface="Courier New"/>
                <a:ea typeface="Courier New"/>
                <a:cs typeface="Courier New"/>
                <a:sym typeface="Courier New"/>
              </a:rPr>
              <a:t>);</a:t>
            </a:r>
            <a:endParaRPr>
              <a:latin typeface="Courier New"/>
              <a:ea typeface="Courier New"/>
              <a:cs typeface="Courier New"/>
              <a:sym typeface="Courier New"/>
            </a:endParaRPr>
          </a:p>
          <a:p>
            <a:pPr indent="-381000" lvl="0" marL="457200" rtl="0" algn="l">
              <a:spcBef>
                <a:spcPts val="0"/>
              </a:spcBef>
              <a:spcAft>
                <a:spcPts val="0"/>
              </a:spcAft>
              <a:buSzPts val="2400"/>
              <a:buChar char="●"/>
            </a:pPr>
            <a:r>
              <a:rPr lang="en" sz="2400"/>
              <a:t>In loop</a:t>
            </a:r>
            <a:endParaRPr sz="2400"/>
          </a:p>
          <a:p>
            <a:pPr indent="-381000" lvl="1" marL="914400" rtl="0" algn="l">
              <a:spcBef>
                <a:spcPts val="0"/>
              </a:spcBef>
              <a:spcAft>
                <a:spcPts val="0"/>
              </a:spcAft>
              <a:buSzPts val="2400"/>
              <a:buFont typeface="Courier New"/>
              <a:buChar char="○"/>
            </a:pPr>
            <a:r>
              <a:rPr lang="en">
                <a:solidFill>
                  <a:srgbClr val="FF9900"/>
                </a:solidFill>
                <a:latin typeface="Courier New"/>
                <a:ea typeface="Courier New"/>
                <a:cs typeface="Courier New"/>
                <a:sym typeface="Courier New"/>
              </a:rPr>
              <a:t>analogWrite</a:t>
            </a:r>
            <a:r>
              <a:rPr lang="en">
                <a:latin typeface="Courier New"/>
                <a:ea typeface="Courier New"/>
                <a:cs typeface="Courier New"/>
                <a:sym typeface="Courier New"/>
              </a:rPr>
              <a:t>(ENA, 50);</a:t>
            </a:r>
            <a:endParaRPr>
              <a:latin typeface="Courier New"/>
              <a:ea typeface="Courier New"/>
              <a:cs typeface="Courier New"/>
              <a:sym typeface="Courier New"/>
            </a:endParaRPr>
          </a:p>
          <a:p>
            <a:pPr indent="-381000" lvl="0" marL="457200" rtl="0" algn="l">
              <a:spcBef>
                <a:spcPts val="0"/>
              </a:spcBef>
              <a:spcAft>
                <a:spcPts val="0"/>
              </a:spcAft>
              <a:buSzPts val="2400"/>
              <a:buChar char="●"/>
            </a:pPr>
            <a:r>
              <a:rPr lang="en" sz="2400"/>
              <a:t>Now try different values in </a:t>
            </a:r>
            <a:r>
              <a:rPr lang="en" sz="2400">
                <a:solidFill>
                  <a:srgbClr val="FF9900"/>
                </a:solidFill>
                <a:latin typeface="Courier New"/>
                <a:ea typeface="Courier New"/>
                <a:cs typeface="Courier New"/>
                <a:sym typeface="Courier New"/>
              </a:rPr>
              <a:t>analogWrite</a:t>
            </a:r>
            <a:endParaRPr sz="2400">
              <a:solidFill>
                <a:srgbClr val="FF9900"/>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 calcmode="lin" valueType="num">
                                      <p:cBhvr additive="base">
                                        <p:cTn dur="500"/>
                                        <p:tgtEl>
                                          <p:spTgt spid="21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anim calcmode="lin" valueType="num">
                                      <p:cBhvr additive="base">
                                        <p:cTn dur="500"/>
                                        <p:tgtEl>
                                          <p:spTgt spid="21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anim calcmode="lin" valueType="num">
                                      <p:cBhvr additive="base">
                                        <p:cTn dur="500"/>
                                        <p:tgtEl>
                                          <p:spTgt spid="21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3" st="3"/>
                                            </p:txEl>
                                          </p:spTgt>
                                        </p:tgtEl>
                                        <p:attrNameLst>
                                          <p:attrName>style.visibility</p:attrName>
                                        </p:attrNameLst>
                                      </p:cBhvr>
                                      <p:to>
                                        <p:strVal val="visible"/>
                                      </p:to>
                                    </p:set>
                                    <p:anim calcmode="lin" valueType="num">
                                      <p:cBhvr additive="base">
                                        <p:cTn dur="500"/>
                                        <p:tgtEl>
                                          <p:spTgt spid="21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4" st="4"/>
                                            </p:txEl>
                                          </p:spTgt>
                                        </p:tgtEl>
                                        <p:attrNameLst>
                                          <p:attrName>style.visibility</p:attrName>
                                        </p:attrNameLst>
                                      </p:cBhvr>
                                      <p:to>
                                        <p:strVal val="visible"/>
                                      </p:to>
                                    </p:set>
                                    <p:anim calcmode="lin" valueType="num">
                                      <p:cBhvr additive="base">
                                        <p:cTn dur="500"/>
                                        <p:tgtEl>
                                          <p:spTgt spid="21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5" st="5"/>
                                            </p:txEl>
                                          </p:spTgt>
                                        </p:tgtEl>
                                        <p:attrNameLst>
                                          <p:attrName>style.visibility</p:attrName>
                                        </p:attrNameLst>
                                      </p:cBhvr>
                                      <p:to>
                                        <p:strVal val="visible"/>
                                      </p:to>
                                    </p:set>
                                    <p:anim calcmode="lin" valueType="num">
                                      <p:cBhvr additive="base">
                                        <p:cTn dur="500"/>
                                        <p:tgtEl>
                                          <p:spTgt spid="21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H-Bridge mini project (Programming)</a:t>
            </a:r>
            <a:endParaRPr/>
          </a:p>
        </p:txBody>
      </p:sp>
      <p:sp>
        <p:nvSpPr>
          <p:cNvPr id="224" name="Google Shape;224;p35"/>
          <p:cNvSpPr txBox="1"/>
          <p:nvPr>
            <p:ph idx="1" type="body"/>
          </p:nvPr>
        </p:nvSpPr>
        <p:spPr>
          <a:xfrm>
            <a:off x="339200" y="1200150"/>
            <a:ext cx="8229600" cy="35097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 sz="2400"/>
              <a:t>Possible incorporation of more involved project</a:t>
            </a:r>
            <a:endParaRPr sz="2400"/>
          </a:p>
          <a:p>
            <a:pPr indent="-381000" lvl="0" marL="457200" rtl="0" algn="l">
              <a:spcBef>
                <a:spcPts val="0"/>
              </a:spcBef>
              <a:spcAft>
                <a:spcPts val="0"/>
              </a:spcAft>
              <a:buSzPts val="2400"/>
              <a:buChar char="●"/>
            </a:pPr>
            <a:r>
              <a:rPr lang="en" sz="2400" u="sng">
                <a:solidFill>
                  <a:schemeClr val="hlink"/>
                </a:solidFill>
                <a:hlinkClick r:id="rId3"/>
              </a:rPr>
              <a:t>https://howtomechatronics.com/tutorials/arduino/arduino-dc-motor-control-tutorial-l298n-pwm-h-bridge/</a:t>
            </a:r>
            <a:endParaRPr sz="2400"/>
          </a:p>
          <a:p>
            <a:pPr indent="0" lvl="0" marL="0" rtl="0" algn="l">
              <a:spcBef>
                <a:spcPts val="600"/>
              </a:spcBef>
              <a:spcAft>
                <a:spcPts val="0"/>
              </a:spcAft>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ctrTitle"/>
          </p:nvPr>
        </p:nvSpPr>
        <p:spPr>
          <a:xfrm>
            <a:off x="251000" y="1600200"/>
            <a:ext cx="8588100" cy="1102500"/>
          </a:xfrm>
          <a:prstGeom prst="rect">
            <a:avLst/>
          </a:prstGeom>
          <a:noFill/>
          <a:ln>
            <a:noFill/>
          </a:ln>
        </p:spPr>
        <p:txBody>
          <a:bodyPr anchorCtr="0" anchor="b" bIns="45700" lIns="91425" spcFirstLastPara="1" rIns="91425" wrap="square" tIns="45700">
            <a:noAutofit/>
          </a:bodyPr>
          <a:lstStyle/>
          <a:p>
            <a:pPr indent="457200" lvl="0" marL="457200" marR="0" rtl="0" algn="l">
              <a:lnSpc>
                <a:spcPct val="100000"/>
              </a:lnSpc>
              <a:spcBef>
                <a:spcPts val="0"/>
              </a:spcBef>
              <a:spcAft>
                <a:spcPts val="0"/>
              </a:spcAft>
              <a:buSzPts val="1400"/>
              <a:buNone/>
            </a:pPr>
            <a:r>
              <a:rPr lang="en"/>
              <a:t>Section 2: </a:t>
            </a:r>
            <a:endParaRPr/>
          </a:p>
        </p:txBody>
      </p:sp>
      <p:sp>
        <p:nvSpPr>
          <p:cNvPr id="230" name="Google Shape;230;p36"/>
          <p:cNvSpPr txBox="1"/>
          <p:nvPr>
            <p:ph idx="1" type="subTitle"/>
          </p:nvPr>
        </p:nvSpPr>
        <p:spPr>
          <a:xfrm>
            <a:off x="1295400" y="3143250"/>
            <a:ext cx="7474200" cy="131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C000"/>
              </a:buClr>
              <a:buSzPts val="2000"/>
              <a:buFont typeface="Arial"/>
              <a:buNone/>
            </a:pPr>
            <a:r>
              <a:rPr lang="en"/>
              <a:t>Building a Car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Learning objectives</a:t>
            </a:r>
            <a:endParaRPr/>
          </a:p>
        </p:txBody>
      </p:sp>
      <p:sp>
        <p:nvSpPr>
          <p:cNvPr id="236" name="Google Shape;236;p37"/>
          <p:cNvSpPr txBox="1"/>
          <p:nvPr>
            <p:ph idx="1" type="body"/>
          </p:nvPr>
        </p:nvSpPr>
        <p:spPr>
          <a:xfrm>
            <a:off x="339200" y="895350"/>
            <a:ext cx="8229600" cy="37893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en" sz="2000"/>
              <a:t>In this section we will learn about</a:t>
            </a:r>
            <a:endParaRPr sz="2000"/>
          </a:p>
          <a:p>
            <a:pPr indent="-355600" lvl="1" marL="914400" rtl="0" algn="l">
              <a:spcBef>
                <a:spcPts val="0"/>
              </a:spcBef>
              <a:spcAft>
                <a:spcPts val="0"/>
              </a:spcAft>
              <a:buSzPts val="2000"/>
              <a:buChar char="○"/>
            </a:pPr>
            <a:r>
              <a:rPr lang="en" sz="2000"/>
              <a:t>How to build a basic car</a:t>
            </a:r>
            <a:endParaRPr sz="2000"/>
          </a:p>
          <a:p>
            <a:pPr indent="-355600" lvl="1" marL="914400" rtl="0" algn="l">
              <a:spcBef>
                <a:spcPts val="0"/>
              </a:spcBef>
              <a:spcAft>
                <a:spcPts val="0"/>
              </a:spcAft>
              <a:buSzPts val="2000"/>
              <a:buChar char="○"/>
            </a:pPr>
            <a:r>
              <a:rPr lang="en" sz="2000"/>
              <a:t>How to program a basic car</a:t>
            </a:r>
            <a:endParaRPr sz="2000"/>
          </a:p>
          <a:p>
            <a:pPr indent="-355600" lvl="1" marL="914400" rtl="0" algn="l">
              <a:spcBef>
                <a:spcPts val="0"/>
              </a:spcBef>
              <a:spcAft>
                <a:spcPts val="0"/>
              </a:spcAft>
              <a:buSzPts val="2000"/>
              <a:buChar char="○"/>
            </a:pPr>
            <a:r>
              <a:rPr lang="en" sz="2000"/>
              <a:t>Basic problem solving regarding problems with code</a:t>
            </a:r>
            <a:endParaRPr sz="2000"/>
          </a:p>
          <a:p>
            <a:pPr indent="0" lvl="0" marL="0" rtl="0" algn="l">
              <a:spcBef>
                <a:spcPts val="600"/>
              </a:spcBef>
              <a:spcAft>
                <a:spcPts val="0"/>
              </a:spcAft>
              <a:buNone/>
            </a:pPr>
            <a:r>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6" name="Shape 96"/>
        <p:cNvGrpSpPr/>
        <p:nvPr/>
      </p:nvGrpSpPr>
      <p:grpSpPr>
        <a:xfrm>
          <a:off x="0" y="0"/>
          <a:ext cx="0" cy="0"/>
          <a:chOff x="0" y="0"/>
          <a:chExt cx="0" cy="0"/>
        </a:xfrm>
      </p:grpSpPr>
      <p:sp>
        <p:nvSpPr>
          <p:cNvPr id="97" name="Google Shape;97;p20"/>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Wheels</a:t>
            </a:r>
            <a:endParaRPr/>
          </a:p>
        </p:txBody>
      </p:sp>
      <p:sp>
        <p:nvSpPr>
          <p:cNvPr id="98" name="Google Shape;98;p20"/>
          <p:cNvSpPr txBox="1"/>
          <p:nvPr>
            <p:ph idx="1" type="body"/>
          </p:nvPr>
        </p:nvSpPr>
        <p:spPr>
          <a:xfrm>
            <a:off x="339200" y="1200150"/>
            <a:ext cx="8229600" cy="35097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sz="2000"/>
              <a:t>When looking at the side of the gearbox with screws and the wires at the top, the motor will turn clockwise when given positive polarity to the left lead, and </a:t>
            </a:r>
            <a:r>
              <a:rPr lang="en" sz="2000"/>
              <a:t>negative</a:t>
            </a:r>
            <a:r>
              <a:rPr lang="en" sz="2000"/>
              <a:t> connection to the right lead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When putting leads on wheels, a darker wire (Green, Blue, Black) should be on the right side, and a lighter wire (Yellow, White, Red) should be on the left side</a:t>
            </a:r>
            <a:endParaRPr sz="2000"/>
          </a:p>
          <a:p>
            <a:pPr indent="0" lvl="0" marL="0" rtl="0" algn="l">
              <a:spcBef>
                <a:spcPts val="600"/>
              </a:spcBef>
              <a:spcAft>
                <a:spcPts val="0"/>
              </a:spcAft>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Assembly</a:t>
            </a:r>
            <a:endParaRPr/>
          </a:p>
        </p:txBody>
      </p:sp>
      <p:sp>
        <p:nvSpPr>
          <p:cNvPr id="242" name="Google Shape;242;p38"/>
          <p:cNvSpPr txBox="1"/>
          <p:nvPr>
            <p:ph idx="1" type="body"/>
          </p:nvPr>
        </p:nvSpPr>
        <p:spPr>
          <a:xfrm>
            <a:off x="339200" y="1047750"/>
            <a:ext cx="3291000" cy="1539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Attach the Arduino to the foam board</a:t>
            </a:r>
            <a:endParaRPr/>
          </a:p>
          <a:p>
            <a:pPr indent="0" lvl="0" marL="0" rtl="0" algn="l">
              <a:spcBef>
                <a:spcPts val="600"/>
              </a:spcBef>
              <a:spcAft>
                <a:spcPts val="0"/>
              </a:spcAft>
              <a:buNone/>
            </a:pPr>
            <a:r>
              <a:t/>
            </a:r>
            <a:endParaRPr/>
          </a:p>
        </p:txBody>
      </p:sp>
      <p:pic>
        <p:nvPicPr>
          <p:cNvPr id="243" name="Google Shape;243;p38"/>
          <p:cNvPicPr preferRelativeResize="0"/>
          <p:nvPr/>
        </p:nvPicPr>
        <p:blipFill>
          <a:blip r:embed="rId3">
            <a:alphaModFix/>
          </a:blip>
          <a:stretch>
            <a:fillRect/>
          </a:stretch>
        </p:blipFill>
        <p:spPr>
          <a:xfrm>
            <a:off x="510425" y="2448650"/>
            <a:ext cx="2948536" cy="2211426"/>
          </a:xfrm>
          <a:prstGeom prst="rect">
            <a:avLst/>
          </a:prstGeom>
          <a:noFill/>
          <a:ln>
            <a:noFill/>
          </a:ln>
        </p:spPr>
      </p:pic>
      <p:pic>
        <p:nvPicPr>
          <p:cNvPr id="244" name="Google Shape;244;p38"/>
          <p:cNvPicPr preferRelativeResize="0"/>
          <p:nvPr/>
        </p:nvPicPr>
        <p:blipFill>
          <a:blip r:embed="rId4">
            <a:alphaModFix/>
          </a:blip>
          <a:stretch>
            <a:fillRect/>
          </a:stretch>
        </p:blipFill>
        <p:spPr>
          <a:xfrm>
            <a:off x="4021125" y="1047750"/>
            <a:ext cx="4715353" cy="35365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Assembly</a:t>
            </a:r>
            <a:endParaRPr/>
          </a:p>
        </p:txBody>
      </p:sp>
      <p:sp>
        <p:nvSpPr>
          <p:cNvPr id="250" name="Google Shape;250;p39"/>
          <p:cNvSpPr txBox="1"/>
          <p:nvPr>
            <p:ph idx="1" type="body"/>
          </p:nvPr>
        </p:nvSpPr>
        <p:spPr>
          <a:xfrm>
            <a:off x="339200" y="1047750"/>
            <a:ext cx="3291000" cy="1539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Attach the H-bridge to the foam board</a:t>
            </a:r>
            <a:endParaRPr/>
          </a:p>
          <a:p>
            <a:pPr indent="0" lvl="0" marL="0" rtl="0" algn="l">
              <a:spcBef>
                <a:spcPts val="600"/>
              </a:spcBef>
              <a:spcAft>
                <a:spcPts val="0"/>
              </a:spcAft>
              <a:buNone/>
            </a:pPr>
            <a:r>
              <a:t/>
            </a:r>
            <a:endParaRPr/>
          </a:p>
        </p:txBody>
      </p:sp>
      <p:pic>
        <p:nvPicPr>
          <p:cNvPr id="251" name="Google Shape;251;p39"/>
          <p:cNvPicPr preferRelativeResize="0"/>
          <p:nvPr/>
        </p:nvPicPr>
        <p:blipFill>
          <a:blip r:embed="rId3">
            <a:alphaModFix/>
          </a:blip>
          <a:stretch>
            <a:fillRect/>
          </a:stretch>
        </p:blipFill>
        <p:spPr>
          <a:xfrm>
            <a:off x="834211" y="2451876"/>
            <a:ext cx="2300976" cy="2300976"/>
          </a:xfrm>
          <a:prstGeom prst="rect">
            <a:avLst/>
          </a:prstGeom>
          <a:noFill/>
          <a:ln>
            <a:noFill/>
          </a:ln>
        </p:spPr>
      </p:pic>
      <p:pic>
        <p:nvPicPr>
          <p:cNvPr id="252" name="Google Shape;252;p39"/>
          <p:cNvPicPr preferRelativeResize="0"/>
          <p:nvPr/>
        </p:nvPicPr>
        <p:blipFill>
          <a:blip r:embed="rId4">
            <a:alphaModFix/>
          </a:blip>
          <a:stretch>
            <a:fillRect/>
          </a:stretch>
        </p:blipFill>
        <p:spPr>
          <a:xfrm>
            <a:off x="3782600" y="993175"/>
            <a:ext cx="4894253" cy="36706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Assembly</a:t>
            </a:r>
            <a:endParaRPr/>
          </a:p>
        </p:txBody>
      </p:sp>
      <p:sp>
        <p:nvSpPr>
          <p:cNvPr id="258" name="Google Shape;258;p40"/>
          <p:cNvSpPr txBox="1"/>
          <p:nvPr>
            <p:ph idx="1" type="body"/>
          </p:nvPr>
        </p:nvSpPr>
        <p:spPr>
          <a:xfrm>
            <a:off x="339200" y="1047750"/>
            <a:ext cx="3291000" cy="1539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Attach the (mini) breadboard to the foam board</a:t>
            </a:r>
            <a:endParaRPr/>
          </a:p>
          <a:p>
            <a:pPr indent="0" lvl="0" marL="0" rtl="0" algn="l">
              <a:spcBef>
                <a:spcPts val="600"/>
              </a:spcBef>
              <a:spcAft>
                <a:spcPts val="0"/>
              </a:spcAft>
              <a:buNone/>
            </a:pPr>
            <a:r>
              <a:t/>
            </a:r>
            <a:endParaRPr/>
          </a:p>
        </p:txBody>
      </p:sp>
      <p:sp>
        <p:nvSpPr>
          <p:cNvPr id="259" name="Google Shape;259;p40"/>
          <p:cNvSpPr txBox="1"/>
          <p:nvPr/>
        </p:nvSpPr>
        <p:spPr>
          <a:xfrm>
            <a:off x="465750" y="4718400"/>
            <a:ext cx="73425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IMPORTANT: DO NOT use the adhesive provided on the back side of the breadboard</a:t>
            </a:r>
            <a:endParaRPr/>
          </a:p>
        </p:txBody>
      </p:sp>
      <p:pic>
        <p:nvPicPr>
          <p:cNvPr id="260" name="Google Shape;260;p40"/>
          <p:cNvPicPr preferRelativeResize="0"/>
          <p:nvPr/>
        </p:nvPicPr>
        <p:blipFill>
          <a:blip r:embed="rId3">
            <a:alphaModFix/>
          </a:blip>
          <a:stretch>
            <a:fillRect/>
          </a:stretch>
        </p:blipFill>
        <p:spPr>
          <a:xfrm>
            <a:off x="613970" y="2624826"/>
            <a:ext cx="2741475" cy="2056100"/>
          </a:xfrm>
          <a:prstGeom prst="rect">
            <a:avLst/>
          </a:prstGeom>
          <a:noFill/>
          <a:ln>
            <a:noFill/>
          </a:ln>
        </p:spPr>
      </p:pic>
      <p:pic>
        <p:nvPicPr>
          <p:cNvPr id="261" name="Google Shape;261;p40"/>
          <p:cNvPicPr preferRelativeResize="0"/>
          <p:nvPr/>
        </p:nvPicPr>
        <p:blipFill>
          <a:blip r:embed="rId4">
            <a:alphaModFix/>
          </a:blip>
          <a:stretch>
            <a:fillRect/>
          </a:stretch>
        </p:blipFill>
        <p:spPr>
          <a:xfrm>
            <a:off x="3782600" y="993178"/>
            <a:ext cx="4763758" cy="35728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Assembly</a:t>
            </a:r>
            <a:endParaRPr/>
          </a:p>
        </p:txBody>
      </p:sp>
      <p:sp>
        <p:nvSpPr>
          <p:cNvPr id="267" name="Google Shape;267;p41"/>
          <p:cNvSpPr txBox="1"/>
          <p:nvPr>
            <p:ph idx="1" type="body"/>
          </p:nvPr>
        </p:nvSpPr>
        <p:spPr>
          <a:xfrm>
            <a:off x="339200" y="1047750"/>
            <a:ext cx="3291000" cy="1539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Attach the motors to the bottom of the foam board</a:t>
            </a:r>
            <a:endParaRPr/>
          </a:p>
          <a:p>
            <a:pPr indent="0" lvl="0" marL="0" rtl="0" algn="l">
              <a:spcBef>
                <a:spcPts val="60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688350" y="2494826"/>
            <a:ext cx="2592701" cy="2212451"/>
          </a:xfrm>
          <a:prstGeom prst="rect">
            <a:avLst/>
          </a:prstGeom>
          <a:noFill/>
          <a:ln>
            <a:noFill/>
          </a:ln>
        </p:spPr>
      </p:pic>
      <p:sp>
        <p:nvSpPr>
          <p:cNvPr id="269" name="Google Shape;269;p41"/>
          <p:cNvSpPr txBox="1"/>
          <p:nvPr/>
        </p:nvSpPr>
        <p:spPr>
          <a:xfrm>
            <a:off x="1214075" y="4738800"/>
            <a:ext cx="73314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back of the robot, the screws should be facing the left</a:t>
            </a:r>
            <a:endParaRPr/>
          </a:p>
        </p:txBody>
      </p:sp>
      <p:pic>
        <p:nvPicPr>
          <p:cNvPr id="270" name="Google Shape;270;p41"/>
          <p:cNvPicPr preferRelativeResize="0"/>
          <p:nvPr/>
        </p:nvPicPr>
        <p:blipFill>
          <a:blip r:embed="rId4">
            <a:alphaModFix/>
          </a:blip>
          <a:stretch>
            <a:fillRect/>
          </a:stretch>
        </p:blipFill>
        <p:spPr>
          <a:xfrm>
            <a:off x="5452375" y="969075"/>
            <a:ext cx="3630403" cy="2722802"/>
          </a:xfrm>
          <a:prstGeom prst="rect">
            <a:avLst/>
          </a:prstGeom>
          <a:noFill/>
          <a:ln>
            <a:noFill/>
          </a:ln>
        </p:spPr>
      </p:pic>
      <p:pic>
        <p:nvPicPr>
          <p:cNvPr id="271" name="Google Shape;271;p41"/>
          <p:cNvPicPr preferRelativeResize="0"/>
          <p:nvPr/>
        </p:nvPicPr>
        <p:blipFill rotWithShape="1">
          <a:blip r:embed="rId5">
            <a:alphaModFix/>
          </a:blip>
          <a:srcRect b="0" l="16240" r="8920" t="10193"/>
          <a:stretch/>
        </p:blipFill>
        <p:spPr>
          <a:xfrm>
            <a:off x="3281050" y="2142950"/>
            <a:ext cx="2849253" cy="25643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Assembly</a:t>
            </a:r>
            <a:endParaRPr/>
          </a:p>
        </p:txBody>
      </p:sp>
      <p:sp>
        <p:nvSpPr>
          <p:cNvPr id="277" name="Google Shape;277;p42"/>
          <p:cNvSpPr txBox="1"/>
          <p:nvPr>
            <p:ph idx="1" type="body"/>
          </p:nvPr>
        </p:nvSpPr>
        <p:spPr>
          <a:xfrm>
            <a:off x="339200" y="1047750"/>
            <a:ext cx="3291000" cy="1539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Attach the ball bearing to the foam board</a:t>
            </a:r>
            <a:endParaRPr/>
          </a:p>
          <a:p>
            <a:pPr indent="0" lvl="0" marL="0" rtl="0" algn="l">
              <a:spcBef>
                <a:spcPts val="600"/>
              </a:spcBef>
              <a:spcAft>
                <a:spcPts val="0"/>
              </a:spcAft>
              <a:buNone/>
            </a:pPr>
            <a:r>
              <a:t/>
            </a:r>
            <a:endParaRPr/>
          </a:p>
        </p:txBody>
      </p:sp>
      <p:pic>
        <p:nvPicPr>
          <p:cNvPr id="278" name="Google Shape;278;p42"/>
          <p:cNvPicPr preferRelativeResize="0"/>
          <p:nvPr/>
        </p:nvPicPr>
        <p:blipFill>
          <a:blip r:embed="rId3">
            <a:alphaModFix/>
          </a:blip>
          <a:stretch>
            <a:fillRect/>
          </a:stretch>
        </p:blipFill>
        <p:spPr>
          <a:xfrm rot="5400000">
            <a:off x="854037" y="1877528"/>
            <a:ext cx="2261340" cy="3572820"/>
          </a:xfrm>
          <a:prstGeom prst="rect">
            <a:avLst/>
          </a:prstGeom>
          <a:noFill/>
          <a:ln>
            <a:noFill/>
          </a:ln>
        </p:spPr>
      </p:pic>
      <p:sp>
        <p:nvSpPr>
          <p:cNvPr id="279" name="Google Shape;279;p42"/>
          <p:cNvSpPr txBox="1"/>
          <p:nvPr/>
        </p:nvSpPr>
        <p:spPr>
          <a:xfrm>
            <a:off x="469975" y="4794600"/>
            <a:ext cx="75663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There may be some residual oil on it that must be wiped off in order for the adhesive to stick</a:t>
            </a:r>
            <a:endParaRPr sz="1200"/>
          </a:p>
        </p:txBody>
      </p:sp>
      <p:pic>
        <p:nvPicPr>
          <p:cNvPr id="280" name="Google Shape;280;p42"/>
          <p:cNvPicPr preferRelativeResize="0"/>
          <p:nvPr/>
        </p:nvPicPr>
        <p:blipFill rotWithShape="1">
          <a:blip r:embed="rId4">
            <a:alphaModFix/>
          </a:blip>
          <a:srcRect b="0" l="0" r="0" t="23224"/>
          <a:stretch/>
        </p:blipFill>
        <p:spPr>
          <a:xfrm>
            <a:off x="3771125" y="1047750"/>
            <a:ext cx="2736750" cy="2801504"/>
          </a:xfrm>
          <a:prstGeom prst="rect">
            <a:avLst/>
          </a:prstGeom>
          <a:noFill/>
          <a:ln>
            <a:noFill/>
          </a:ln>
        </p:spPr>
      </p:pic>
      <p:pic>
        <p:nvPicPr>
          <p:cNvPr id="281" name="Google Shape;281;p42"/>
          <p:cNvPicPr preferRelativeResize="0"/>
          <p:nvPr/>
        </p:nvPicPr>
        <p:blipFill>
          <a:blip r:embed="rId5">
            <a:alphaModFix/>
          </a:blip>
          <a:stretch>
            <a:fillRect/>
          </a:stretch>
        </p:blipFill>
        <p:spPr>
          <a:xfrm>
            <a:off x="6419725" y="2469150"/>
            <a:ext cx="2631525" cy="1973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Wiring</a:t>
            </a:r>
            <a:endParaRPr/>
          </a:p>
        </p:txBody>
      </p:sp>
      <p:sp>
        <p:nvSpPr>
          <p:cNvPr id="287" name="Google Shape;287;p43"/>
          <p:cNvSpPr txBox="1"/>
          <p:nvPr>
            <p:ph idx="1" type="body"/>
          </p:nvPr>
        </p:nvSpPr>
        <p:spPr>
          <a:xfrm>
            <a:off x="339200" y="1200150"/>
            <a:ext cx="3633600" cy="12657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Attach the motor wires to the H-bridge</a:t>
            </a:r>
            <a:endParaRPr/>
          </a:p>
          <a:p>
            <a:pPr indent="0" lvl="0" marL="0" rtl="0" algn="l">
              <a:spcBef>
                <a:spcPts val="600"/>
              </a:spcBef>
              <a:spcAft>
                <a:spcPts val="0"/>
              </a:spcAft>
              <a:buNone/>
            </a:pPr>
            <a:r>
              <a:t/>
            </a:r>
            <a:endParaRPr/>
          </a:p>
        </p:txBody>
      </p:sp>
      <p:sp>
        <p:nvSpPr>
          <p:cNvPr id="288" name="Google Shape;288;p43"/>
          <p:cNvSpPr txBox="1"/>
          <p:nvPr/>
        </p:nvSpPr>
        <p:spPr>
          <a:xfrm>
            <a:off x="574200" y="4538750"/>
            <a:ext cx="36336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Darker wires to OUT2 &amp; OUT4 </a:t>
            </a:r>
            <a:br>
              <a:rPr lang="en"/>
            </a:br>
            <a:r>
              <a:rPr lang="en"/>
              <a:t>and lighter wires to OUT1 &amp; OUT3</a:t>
            </a:r>
            <a:endParaRPr/>
          </a:p>
        </p:txBody>
      </p:sp>
      <p:pic>
        <p:nvPicPr>
          <p:cNvPr id="289" name="Google Shape;289;p43"/>
          <p:cNvPicPr preferRelativeResize="0"/>
          <p:nvPr/>
        </p:nvPicPr>
        <p:blipFill>
          <a:blip r:embed="rId3">
            <a:alphaModFix/>
          </a:blip>
          <a:stretch>
            <a:fillRect/>
          </a:stretch>
        </p:blipFill>
        <p:spPr>
          <a:xfrm rot="5400000">
            <a:off x="4585050" y="809453"/>
            <a:ext cx="3460651" cy="3997921"/>
          </a:xfrm>
          <a:prstGeom prst="rect">
            <a:avLst/>
          </a:prstGeom>
          <a:noFill/>
          <a:ln>
            <a:noFill/>
          </a:ln>
        </p:spPr>
      </p:pic>
      <p:pic>
        <p:nvPicPr>
          <p:cNvPr id="290" name="Google Shape;290;p43"/>
          <p:cNvPicPr preferRelativeResize="0"/>
          <p:nvPr/>
        </p:nvPicPr>
        <p:blipFill>
          <a:blip r:embed="rId4">
            <a:alphaModFix/>
          </a:blip>
          <a:stretch>
            <a:fillRect/>
          </a:stretch>
        </p:blipFill>
        <p:spPr>
          <a:xfrm>
            <a:off x="339200" y="2163699"/>
            <a:ext cx="3261696" cy="24462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Wiring</a:t>
            </a:r>
            <a:endParaRPr/>
          </a:p>
        </p:txBody>
      </p:sp>
      <p:sp>
        <p:nvSpPr>
          <p:cNvPr id="296" name="Google Shape;296;p44"/>
          <p:cNvSpPr txBox="1"/>
          <p:nvPr>
            <p:ph idx="1" type="body"/>
          </p:nvPr>
        </p:nvSpPr>
        <p:spPr>
          <a:xfrm>
            <a:off x="339200" y="1200150"/>
            <a:ext cx="3633600" cy="12657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Attach the Arduino to the H-bridge</a:t>
            </a:r>
            <a:endParaRPr/>
          </a:p>
          <a:p>
            <a:pPr indent="0" lvl="0" marL="0" rtl="0" algn="l">
              <a:spcBef>
                <a:spcPts val="600"/>
              </a:spcBef>
              <a:spcAft>
                <a:spcPts val="0"/>
              </a:spcAft>
              <a:buNone/>
            </a:pPr>
            <a:r>
              <a:t/>
            </a:r>
            <a:endParaRPr/>
          </a:p>
        </p:txBody>
      </p:sp>
      <p:pic>
        <p:nvPicPr>
          <p:cNvPr id="297" name="Google Shape;297;p44"/>
          <p:cNvPicPr preferRelativeResize="0"/>
          <p:nvPr/>
        </p:nvPicPr>
        <p:blipFill>
          <a:blip r:embed="rId3">
            <a:alphaModFix/>
          </a:blip>
          <a:stretch>
            <a:fillRect/>
          </a:stretch>
        </p:blipFill>
        <p:spPr>
          <a:xfrm rot="5400000">
            <a:off x="4645175" y="934703"/>
            <a:ext cx="3602870" cy="3997921"/>
          </a:xfrm>
          <a:prstGeom prst="rect">
            <a:avLst/>
          </a:prstGeom>
          <a:noFill/>
          <a:ln>
            <a:noFill/>
          </a:ln>
        </p:spPr>
      </p:pic>
      <p:pic>
        <p:nvPicPr>
          <p:cNvPr id="298" name="Google Shape;298;p44"/>
          <p:cNvPicPr preferRelativeResize="0"/>
          <p:nvPr/>
        </p:nvPicPr>
        <p:blipFill>
          <a:blip r:embed="rId4">
            <a:alphaModFix/>
          </a:blip>
          <a:stretch>
            <a:fillRect/>
          </a:stretch>
        </p:blipFill>
        <p:spPr>
          <a:xfrm>
            <a:off x="339200" y="2198200"/>
            <a:ext cx="3723854" cy="27928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Wiring</a:t>
            </a:r>
            <a:endParaRPr/>
          </a:p>
        </p:txBody>
      </p:sp>
      <p:sp>
        <p:nvSpPr>
          <p:cNvPr id="304" name="Google Shape;304;p45"/>
          <p:cNvSpPr txBox="1"/>
          <p:nvPr>
            <p:ph idx="1" type="body"/>
          </p:nvPr>
        </p:nvSpPr>
        <p:spPr>
          <a:xfrm>
            <a:off x="339200" y="1200150"/>
            <a:ext cx="3633600" cy="2912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Connect the power supply (battery + to 12V, battery - to breadboard, breadboard to GND x2, 5V to Vin)</a:t>
            </a:r>
            <a:endParaRPr/>
          </a:p>
          <a:p>
            <a:pPr indent="0" lvl="0" marL="0" rtl="0" algn="l">
              <a:spcBef>
                <a:spcPts val="600"/>
              </a:spcBef>
              <a:spcAft>
                <a:spcPts val="0"/>
              </a:spcAft>
              <a:buNone/>
            </a:pPr>
            <a:r>
              <a:t/>
            </a:r>
            <a:endParaRPr/>
          </a:p>
        </p:txBody>
      </p:sp>
      <p:pic>
        <p:nvPicPr>
          <p:cNvPr id="305" name="Google Shape;305;p45"/>
          <p:cNvPicPr preferRelativeResize="0"/>
          <p:nvPr/>
        </p:nvPicPr>
        <p:blipFill>
          <a:blip r:embed="rId3">
            <a:alphaModFix/>
          </a:blip>
          <a:stretch>
            <a:fillRect/>
          </a:stretch>
        </p:blipFill>
        <p:spPr>
          <a:xfrm rot="5400000">
            <a:off x="4785700" y="824553"/>
            <a:ext cx="3438055" cy="39979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46"/>
          <p:cNvSpPr txBox="1"/>
          <p:nvPr>
            <p:ph idx="1" type="body"/>
          </p:nvPr>
        </p:nvSpPr>
        <p:spPr>
          <a:xfrm>
            <a:off x="339200" y="2340675"/>
            <a:ext cx="2031300" cy="1771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
              <a:t>Completed Car</a:t>
            </a:r>
            <a:endParaRPr/>
          </a:p>
        </p:txBody>
      </p:sp>
      <p:pic>
        <p:nvPicPr>
          <p:cNvPr id="312" name="Google Shape;312;p46"/>
          <p:cNvPicPr preferRelativeResize="0"/>
          <p:nvPr/>
        </p:nvPicPr>
        <p:blipFill rotWithShape="1">
          <a:blip r:embed="rId3">
            <a:alphaModFix/>
          </a:blip>
          <a:srcRect b="0" l="18923" r="0" t="10007"/>
          <a:stretch/>
        </p:blipFill>
        <p:spPr>
          <a:xfrm>
            <a:off x="3665800" y="342900"/>
            <a:ext cx="5173298" cy="4306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Programming </a:t>
            </a:r>
            <a:endParaRPr/>
          </a:p>
        </p:txBody>
      </p:sp>
      <p:sp>
        <p:nvSpPr>
          <p:cNvPr id="318" name="Google Shape;318;p47"/>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Using the knowledge from previously in the lesson. Write the code to make the car go forward</a:t>
            </a:r>
            <a:endParaRPr/>
          </a:p>
          <a:p>
            <a:pPr indent="-406400" lvl="0" marL="457200" rtl="0" algn="l">
              <a:spcBef>
                <a:spcPts val="0"/>
              </a:spcBef>
              <a:spcAft>
                <a:spcPts val="0"/>
              </a:spcAft>
              <a:buSzPts val="2800"/>
              <a:buChar char="●"/>
            </a:pPr>
            <a:r>
              <a:rPr lang="en"/>
              <a:t>Remember:</a:t>
            </a:r>
            <a:endParaRPr/>
          </a:p>
          <a:p>
            <a:pPr indent="-381000" lvl="1" marL="914400" rtl="0" algn="l">
              <a:spcBef>
                <a:spcPts val="0"/>
              </a:spcBef>
              <a:spcAft>
                <a:spcPts val="0"/>
              </a:spcAft>
              <a:buSzPts val="2400"/>
              <a:buChar char="○"/>
            </a:pPr>
            <a:r>
              <a:rPr lang="en"/>
              <a:t>Power flow goes from HIGH to LOW</a:t>
            </a:r>
            <a:endParaRPr/>
          </a:p>
          <a:p>
            <a:pPr indent="-381000" lvl="1" marL="914400" rtl="0" algn="l">
              <a:spcBef>
                <a:spcPts val="0"/>
              </a:spcBef>
              <a:spcAft>
                <a:spcPts val="0"/>
              </a:spcAft>
              <a:buSzPts val="2400"/>
              <a:buChar char="○"/>
            </a:pPr>
            <a:r>
              <a:rPr lang="en"/>
              <a:t>Motor leads are red for positive and black for </a:t>
            </a:r>
            <a:r>
              <a:rPr lang="en"/>
              <a:t>negative</a:t>
            </a:r>
            <a:endParaRPr/>
          </a:p>
          <a:p>
            <a:pPr indent="-381000" lvl="1" marL="914400" rtl="0" algn="l">
              <a:spcBef>
                <a:spcPts val="0"/>
              </a:spcBef>
              <a:spcAft>
                <a:spcPts val="0"/>
              </a:spcAft>
              <a:buSzPts val="2400"/>
              <a:buChar char="○"/>
            </a:pPr>
            <a:r>
              <a:rPr lang="en"/>
              <a:t>Do </a:t>
            </a:r>
            <a:r>
              <a:rPr b="1" lang="en"/>
              <a:t>NOT</a:t>
            </a:r>
            <a:r>
              <a:rPr lang="en"/>
              <a:t> connect the battery and the USB at the same time, this will ruin the Arduino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List of Materials</a:t>
            </a:r>
            <a:endParaRPr/>
          </a:p>
        </p:txBody>
      </p:sp>
      <p:sp>
        <p:nvSpPr>
          <p:cNvPr id="104" name="Google Shape;104;p21"/>
          <p:cNvSpPr txBox="1"/>
          <p:nvPr>
            <p:ph idx="1" type="body"/>
          </p:nvPr>
        </p:nvSpPr>
        <p:spPr>
          <a:xfrm>
            <a:off x="4572000" y="1200150"/>
            <a:ext cx="4110300" cy="36693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en" sz="2000"/>
              <a:t>Tools</a:t>
            </a:r>
            <a:endParaRPr sz="2000"/>
          </a:p>
          <a:p>
            <a:pPr indent="-330200" lvl="1" marL="914400" rtl="0" algn="l">
              <a:spcBef>
                <a:spcPts val="0"/>
              </a:spcBef>
              <a:spcAft>
                <a:spcPts val="0"/>
              </a:spcAft>
              <a:buSzPts val="1600"/>
              <a:buChar char="○"/>
            </a:pPr>
            <a:r>
              <a:rPr lang="en" sz="1600"/>
              <a:t>Scissors</a:t>
            </a:r>
            <a:endParaRPr sz="1600"/>
          </a:p>
          <a:p>
            <a:pPr indent="-330200" lvl="1" marL="914400" rtl="0" algn="l">
              <a:spcBef>
                <a:spcPts val="0"/>
              </a:spcBef>
              <a:spcAft>
                <a:spcPts val="0"/>
              </a:spcAft>
              <a:buSzPts val="1600"/>
              <a:buChar char="○"/>
            </a:pPr>
            <a:r>
              <a:rPr lang="en" sz="1600"/>
              <a:t>Double sided tape</a:t>
            </a:r>
            <a:endParaRPr sz="1600"/>
          </a:p>
          <a:p>
            <a:pPr indent="0" lvl="0" marL="0" rtl="0" algn="l">
              <a:spcBef>
                <a:spcPts val="600"/>
              </a:spcBef>
              <a:spcAft>
                <a:spcPts val="0"/>
              </a:spcAft>
              <a:buNone/>
            </a:pPr>
            <a:r>
              <a:t/>
            </a:r>
            <a:endParaRPr sz="1600"/>
          </a:p>
        </p:txBody>
      </p:sp>
      <p:sp>
        <p:nvSpPr>
          <p:cNvPr id="105" name="Google Shape;105;p21"/>
          <p:cNvSpPr txBox="1"/>
          <p:nvPr>
            <p:ph idx="1" type="body"/>
          </p:nvPr>
        </p:nvSpPr>
        <p:spPr>
          <a:xfrm>
            <a:off x="271275" y="1200150"/>
            <a:ext cx="4110300" cy="36693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en" sz="2000"/>
              <a:t>Components</a:t>
            </a:r>
            <a:endParaRPr sz="2000"/>
          </a:p>
          <a:p>
            <a:pPr indent="-330200" lvl="1" marL="914400" rtl="0" algn="l">
              <a:spcBef>
                <a:spcPts val="0"/>
              </a:spcBef>
              <a:spcAft>
                <a:spcPts val="0"/>
              </a:spcAft>
              <a:buSzPts val="1600"/>
              <a:buChar char="○"/>
            </a:pPr>
            <a:r>
              <a:rPr lang="en" sz="1600"/>
              <a:t>Arduino</a:t>
            </a:r>
            <a:endParaRPr sz="1600"/>
          </a:p>
          <a:p>
            <a:pPr indent="-330200" lvl="1" marL="914400" rtl="0" algn="l">
              <a:spcBef>
                <a:spcPts val="0"/>
              </a:spcBef>
              <a:spcAft>
                <a:spcPts val="0"/>
              </a:spcAft>
              <a:buSzPts val="1600"/>
              <a:buChar char="○"/>
            </a:pPr>
            <a:r>
              <a:rPr lang="en" sz="1600"/>
              <a:t>Mini-Breadboard</a:t>
            </a:r>
            <a:endParaRPr sz="1600"/>
          </a:p>
          <a:p>
            <a:pPr indent="-330200" lvl="1" marL="914400" rtl="0" algn="l">
              <a:spcBef>
                <a:spcPts val="0"/>
              </a:spcBef>
              <a:spcAft>
                <a:spcPts val="0"/>
              </a:spcAft>
              <a:buSzPts val="1600"/>
              <a:buChar char="○"/>
            </a:pPr>
            <a:r>
              <a:rPr lang="en" sz="1600"/>
              <a:t>H-bridge</a:t>
            </a:r>
            <a:endParaRPr sz="1600"/>
          </a:p>
          <a:p>
            <a:pPr indent="-330200" lvl="1" marL="914400" rtl="0" algn="l">
              <a:spcBef>
                <a:spcPts val="0"/>
              </a:spcBef>
              <a:spcAft>
                <a:spcPts val="0"/>
              </a:spcAft>
              <a:buSzPts val="1600"/>
              <a:buChar char="○"/>
            </a:pPr>
            <a:r>
              <a:rPr lang="en" sz="1600"/>
              <a:t>2 Wheels + Gearboxes</a:t>
            </a:r>
            <a:endParaRPr sz="1600"/>
          </a:p>
          <a:p>
            <a:pPr indent="-330200" lvl="1" marL="914400" rtl="0" algn="l">
              <a:spcBef>
                <a:spcPts val="0"/>
              </a:spcBef>
              <a:spcAft>
                <a:spcPts val="0"/>
              </a:spcAft>
              <a:buSzPts val="1600"/>
              <a:buChar char="○"/>
            </a:pPr>
            <a:r>
              <a:rPr lang="en" sz="1600"/>
              <a:t>M/F Jumper Wires</a:t>
            </a:r>
            <a:endParaRPr sz="1600"/>
          </a:p>
          <a:p>
            <a:pPr indent="-330200" lvl="1" marL="914400" rtl="0" algn="l">
              <a:spcBef>
                <a:spcPts val="0"/>
              </a:spcBef>
              <a:spcAft>
                <a:spcPts val="0"/>
              </a:spcAft>
              <a:buSzPts val="1600"/>
              <a:buChar char="○"/>
            </a:pPr>
            <a:r>
              <a:rPr lang="en" sz="1600"/>
              <a:t>M/M Jumper Wires</a:t>
            </a:r>
            <a:endParaRPr sz="1600"/>
          </a:p>
          <a:p>
            <a:pPr indent="-330200" lvl="1" marL="914400" rtl="0" algn="l">
              <a:spcBef>
                <a:spcPts val="0"/>
              </a:spcBef>
              <a:spcAft>
                <a:spcPts val="0"/>
              </a:spcAft>
              <a:buSzPts val="1600"/>
              <a:buChar char="○"/>
            </a:pPr>
            <a:r>
              <a:rPr lang="en" sz="1600"/>
              <a:t>9V Battery</a:t>
            </a:r>
            <a:endParaRPr sz="1600"/>
          </a:p>
          <a:p>
            <a:pPr indent="-330200" lvl="1" marL="914400" rtl="0" algn="l">
              <a:spcBef>
                <a:spcPts val="0"/>
              </a:spcBef>
              <a:spcAft>
                <a:spcPts val="0"/>
              </a:spcAft>
              <a:buSzPts val="1600"/>
              <a:buChar char="○"/>
            </a:pPr>
            <a:r>
              <a:rPr lang="en" sz="1600"/>
              <a:t>9V Battery cable</a:t>
            </a:r>
            <a:endParaRPr sz="1600"/>
          </a:p>
          <a:p>
            <a:pPr indent="-330200" lvl="1" marL="914400" rtl="0" algn="l">
              <a:spcBef>
                <a:spcPts val="0"/>
              </a:spcBef>
              <a:spcAft>
                <a:spcPts val="0"/>
              </a:spcAft>
              <a:buSzPts val="1600"/>
              <a:buChar char="○"/>
            </a:pPr>
            <a:r>
              <a:rPr lang="en" sz="1600"/>
              <a:t>Ball bearing</a:t>
            </a:r>
            <a:endParaRPr sz="1600"/>
          </a:p>
          <a:p>
            <a:pPr indent="-330200" lvl="1" marL="914400" rtl="0" algn="l">
              <a:spcBef>
                <a:spcPts val="0"/>
              </a:spcBef>
              <a:spcAft>
                <a:spcPts val="0"/>
              </a:spcAft>
              <a:buSzPts val="1600"/>
              <a:buChar char="○"/>
            </a:pPr>
            <a:r>
              <a:rPr lang="en" sz="1600"/>
              <a:t>Foam square (10cm x 12cm)</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Programming </a:t>
            </a:r>
            <a:endParaRPr/>
          </a:p>
        </p:txBody>
      </p:sp>
      <p:sp>
        <p:nvSpPr>
          <p:cNvPr id="324" name="Google Shape;324;p48"/>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marR="0" rtl="0" algn="l">
              <a:lnSpc>
                <a:spcPct val="90000"/>
              </a:lnSpc>
              <a:spcBef>
                <a:spcPts val="600"/>
              </a:spcBef>
              <a:spcAft>
                <a:spcPts val="0"/>
              </a:spcAft>
              <a:buClr>
                <a:srgbClr val="FFC000"/>
              </a:buClr>
              <a:buSzPts val="2800"/>
              <a:buFont typeface="Arial"/>
              <a:buChar char="●"/>
            </a:pPr>
            <a:r>
              <a:rPr lang="en"/>
              <a:t>Can you make the car go backwards?</a:t>
            </a:r>
            <a:endParaRPr/>
          </a:p>
          <a:p>
            <a:pPr indent="-406400" lvl="0" marL="457200" marR="0" rtl="0" algn="l">
              <a:lnSpc>
                <a:spcPct val="90000"/>
              </a:lnSpc>
              <a:spcBef>
                <a:spcPts val="0"/>
              </a:spcBef>
              <a:spcAft>
                <a:spcPts val="0"/>
              </a:spcAft>
              <a:buSzPts val="2800"/>
              <a:buChar char="●"/>
            </a:pPr>
            <a:r>
              <a:rPr lang="en"/>
              <a:t>What about making the car turn?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Variations</a:t>
            </a:r>
            <a:endParaRPr/>
          </a:p>
        </p:txBody>
      </p:sp>
      <p:sp>
        <p:nvSpPr>
          <p:cNvPr id="330" name="Google Shape;330;p49"/>
          <p:cNvSpPr txBox="1"/>
          <p:nvPr>
            <p:ph idx="1" type="body"/>
          </p:nvPr>
        </p:nvSpPr>
        <p:spPr>
          <a:xfrm>
            <a:off x="339212" y="1200150"/>
            <a:ext cx="82296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
              <a:t>Can you change the motor speed using Enable pins?</a:t>
            </a:r>
            <a:endParaRPr/>
          </a:p>
          <a:p>
            <a:pPr indent="-406400" lvl="0" marL="914400" rtl="0" algn="l">
              <a:spcBef>
                <a:spcPts val="0"/>
              </a:spcBef>
              <a:spcAft>
                <a:spcPts val="0"/>
              </a:spcAft>
              <a:buSzPts val="2800"/>
              <a:buChar char="●"/>
            </a:pPr>
            <a:r>
              <a:rPr lang="en"/>
              <a:t>Remember to connect to the enable pins using PWM pins from the Arduino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Learning objectives</a:t>
            </a:r>
            <a:endParaRPr/>
          </a:p>
        </p:txBody>
      </p:sp>
      <p:sp>
        <p:nvSpPr>
          <p:cNvPr id="111" name="Google Shape;111;p22"/>
          <p:cNvSpPr txBox="1"/>
          <p:nvPr>
            <p:ph idx="1" type="body"/>
          </p:nvPr>
        </p:nvSpPr>
        <p:spPr>
          <a:xfrm>
            <a:off x="339200" y="895350"/>
            <a:ext cx="8229600" cy="37893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en" sz="2000"/>
              <a:t>By the end of this unit, you should be able to</a:t>
            </a:r>
            <a:endParaRPr sz="2000"/>
          </a:p>
          <a:p>
            <a:pPr indent="-355600" lvl="1" marL="914400" rtl="0" algn="l">
              <a:spcBef>
                <a:spcPts val="0"/>
              </a:spcBef>
              <a:spcAft>
                <a:spcPts val="0"/>
              </a:spcAft>
              <a:buSzPts val="2000"/>
              <a:buChar char="○"/>
            </a:pPr>
            <a:r>
              <a:rPr lang="en" sz="2000"/>
              <a:t>Identify and understand how an H-Bridge motor driver works</a:t>
            </a:r>
            <a:endParaRPr sz="2000"/>
          </a:p>
          <a:p>
            <a:pPr indent="-355600" lvl="1" marL="914400" rtl="0" algn="l">
              <a:spcBef>
                <a:spcPts val="0"/>
              </a:spcBef>
              <a:spcAft>
                <a:spcPts val="0"/>
              </a:spcAft>
              <a:buSzPts val="2000"/>
              <a:buChar char="○"/>
            </a:pPr>
            <a:r>
              <a:rPr lang="en" sz="2000"/>
              <a:t>Use an H-Bridge motor driver to control speed and direction of motors</a:t>
            </a:r>
            <a:endParaRPr sz="2000"/>
          </a:p>
          <a:p>
            <a:pPr indent="-355600" lvl="1" marL="914400" rtl="0" algn="l">
              <a:spcBef>
                <a:spcPts val="0"/>
              </a:spcBef>
              <a:spcAft>
                <a:spcPts val="0"/>
              </a:spcAft>
              <a:buSzPts val="2000"/>
              <a:buChar char="○"/>
            </a:pPr>
            <a:r>
              <a:rPr lang="en" sz="2000"/>
              <a:t>Build a simple car using knowledge from previous units</a:t>
            </a:r>
            <a:endParaRPr sz="2000"/>
          </a:p>
          <a:p>
            <a:pPr indent="0" lvl="0" marL="0" rtl="0" algn="l">
              <a:spcBef>
                <a:spcPts val="60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ph type="ctrTitle"/>
          </p:nvPr>
        </p:nvSpPr>
        <p:spPr>
          <a:xfrm>
            <a:off x="251000" y="1600200"/>
            <a:ext cx="8588100" cy="1102500"/>
          </a:xfrm>
          <a:prstGeom prst="rect">
            <a:avLst/>
          </a:prstGeom>
          <a:noFill/>
          <a:ln>
            <a:noFill/>
          </a:ln>
        </p:spPr>
        <p:txBody>
          <a:bodyPr anchorCtr="0" anchor="b" bIns="45700" lIns="91425" spcFirstLastPara="1" rIns="91425" wrap="square" tIns="45700">
            <a:noAutofit/>
          </a:bodyPr>
          <a:lstStyle/>
          <a:p>
            <a:pPr indent="457200" lvl="0" marL="457200" marR="0" rtl="0" algn="l">
              <a:lnSpc>
                <a:spcPct val="100000"/>
              </a:lnSpc>
              <a:spcBef>
                <a:spcPts val="0"/>
              </a:spcBef>
              <a:spcAft>
                <a:spcPts val="0"/>
              </a:spcAft>
              <a:buSzPts val="1400"/>
              <a:buNone/>
            </a:pPr>
            <a:r>
              <a:rPr lang="en"/>
              <a:t>Section 1: </a:t>
            </a:r>
            <a:endParaRPr/>
          </a:p>
        </p:txBody>
      </p:sp>
      <p:sp>
        <p:nvSpPr>
          <p:cNvPr id="117" name="Google Shape;117;p23"/>
          <p:cNvSpPr txBox="1"/>
          <p:nvPr>
            <p:ph idx="1" type="subTitle"/>
          </p:nvPr>
        </p:nvSpPr>
        <p:spPr>
          <a:xfrm>
            <a:off x="1295400" y="3143250"/>
            <a:ext cx="7474200" cy="131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C000"/>
              </a:buClr>
              <a:buSzPts val="2000"/>
              <a:buFont typeface="Arial"/>
              <a:buNone/>
            </a:pPr>
            <a:r>
              <a:rPr lang="en"/>
              <a:t>H-Bridge Motor Driver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Learning objectives</a:t>
            </a:r>
            <a:endParaRPr/>
          </a:p>
        </p:txBody>
      </p:sp>
      <p:sp>
        <p:nvSpPr>
          <p:cNvPr id="123" name="Google Shape;123;p24"/>
          <p:cNvSpPr txBox="1"/>
          <p:nvPr>
            <p:ph idx="1" type="body"/>
          </p:nvPr>
        </p:nvSpPr>
        <p:spPr>
          <a:xfrm>
            <a:off x="339200" y="895350"/>
            <a:ext cx="8229600" cy="37893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en" sz="2000"/>
              <a:t>In this section we will learn about</a:t>
            </a:r>
            <a:endParaRPr sz="2000"/>
          </a:p>
          <a:p>
            <a:pPr indent="-355600" lvl="1" marL="914400" rtl="0" algn="l">
              <a:spcBef>
                <a:spcPts val="0"/>
              </a:spcBef>
              <a:spcAft>
                <a:spcPts val="0"/>
              </a:spcAft>
              <a:buSzPts val="2000"/>
              <a:buChar char="○"/>
            </a:pPr>
            <a:r>
              <a:rPr lang="en" sz="2000"/>
              <a:t>What is an H-bridge motor driver</a:t>
            </a:r>
            <a:endParaRPr sz="2000"/>
          </a:p>
          <a:p>
            <a:pPr indent="-355600" lvl="1" marL="914400" rtl="0" algn="l">
              <a:spcBef>
                <a:spcPts val="0"/>
              </a:spcBef>
              <a:spcAft>
                <a:spcPts val="0"/>
              </a:spcAft>
              <a:buSzPts val="2000"/>
              <a:buChar char="○"/>
            </a:pPr>
            <a:r>
              <a:rPr lang="en" sz="2000"/>
              <a:t>How the H-bridge motor driver works</a:t>
            </a:r>
            <a:endParaRPr sz="2000"/>
          </a:p>
          <a:p>
            <a:pPr indent="-355600" lvl="1" marL="914400" rtl="0" algn="l">
              <a:spcBef>
                <a:spcPts val="0"/>
              </a:spcBef>
              <a:spcAft>
                <a:spcPts val="0"/>
              </a:spcAft>
              <a:buSzPts val="2000"/>
              <a:buChar char="○"/>
            </a:pPr>
            <a:r>
              <a:rPr lang="en" sz="2000"/>
              <a:t>Using the H-bridge motor driver</a:t>
            </a:r>
            <a:endParaRPr sz="2000"/>
          </a:p>
          <a:p>
            <a:pPr indent="0" lvl="0" marL="0" rtl="0" algn="l">
              <a:spcBef>
                <a:spcPts val="600"/>
              </a:spcBef>
              <a:spcAft>
                <a:spcPts val="0"/>
              </a:spcAft>
              <a:buNone/>
            </a:pPr>
            <a:r>
              <a:t/>
            </a:r>
            <a:endParaRPr sz="2400"/>
          </a:p>
        </p:txBody>
      </p:sp>
      <p:pic>
        <p:nvPicPr>
          <p:cNvPr id="124" name="Google Shape;124;p24"/>
          <p:cNvPicPr preferRelativeResize="0"/>
          <p:nvPr/>
        </p:nvPicPr>
        <p:blipFill>
          <a:blip r:embed="rId3">
            <a:alphaModFix/>
          </a:blip>
          <a:stretch>
            <a:fillRect/>
          </a:stretch>
        </p:blipFill>
        <p:spPr>
          <a:xfrm>
            <a:off x="5802374" y="1524450"/>
            <a:ext cx="3036724" cy="303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Intro to </a:t>
            </a:r>
            <a:r>
              <a:rPr lang="en"/>
              <a:t>H-Bridge Motor Driver</a:t>
            </a:r>
            <a:endParaRPr/>
          </a:p>
        </p:txBody>
      </p:sp>
      <p:sp>
        <p:nvSpPr>
          <p:cNvPr id="130" name="Google Shape;130;p25"/>
          <p:cNvSpPr txBox="1"/>
          <p:nvPr>
            <p:ph idx="1" type="body"/>
          </p:nvPr>
        </p:nvSpPr>
        <p:spPr>
          <a:xfrm>
            <a:off x="339200" y="1200150"/>
            <a:ext cx="8229600" cy="3509700"/>
          </a:xfrm>
          <a:prstGeom prst="rect">
            <a:avLst/>
          </a:prstGeom>
        </p:spPr>
        <p:txBody>
          <a:bodyPr anchorCtr="0" anchor="t" bIns="45700" lIns="91425" spcFirstLastPara="1" rIns="91425" wrap="square" tIns="45700">
            <a:noAutofit/>
          </a:bodyPr>
          <a:lstStyle/>
          <a:p>
            <a:pPr indent="-381000" lvl="0" marL="457200" marR="0" rtl="0" algn="l">
              <a:lnSpc>
                <a:spcPct val="90000"/>
              </a:lnSpc>
              <a:spcBef>
                <a:spcPts val="600"/>
              </a:spcBef>
              <a:spcAft>
                <a:spcPts val="0"/>
              </a:spcAft>
              <a:buClr>
                <a:srgbClr val="FFC000"/>
              </a:buClr>
              <a:buSzPts val="2400"/>
              <a:buFont typeface="Arial"/>
              <a:buChar char="●"/>
            </a:pPr>
            <a:r>
              <a:rPr lang="en" sz="2400"/>
              <a:t>The Arduino doesn’t have enough power to turn the wheels on its own</a:t>
            </a:r>
            <a:endParaRPr sz="2400"/>
          </a:p>
          <a:p>
            <a:pPr indent="-381000" lvl="0" marL="457200" marR="0" rtl="0" algn="l">
              <a:lnSpc>
                <a:spcPct val="90000"/>
              </a:lnSpc>
              <a:spcBef>
                <a:spcPts val="0"/>
              </a:spcBef>
              <a:spcAft>
                <a:spcPts val="0"/>
              </a:spcAft>
              <a:buClr>
                <a:srgbClr val="FFC000"/>
              </a:buClr>
              <a:buSzPts val="2400"/>
              <a:buFont typeface="Arial"/>
              <a:buChar char="●"/>
            </a:pPr>
            <a:r>
              <a:rPr lang="en" sz="2400"/>
              <a:t>So we will use an H-bridge motor driver (H-bridge)</a:t>
            </a:r>
            <a:endParaRPr sz="2400"/>
          </a:p>
          <a:p>
            <a:pPr indent="0" lvl="0" marL="0" rtl="0" algn="l">
              <a:spcBef>
                <a:spcPts val="600"/>
              </a:spcBef>
              <a:spcAft>
                <a:spcPts val="0"/>
              </a:spcAft>
              <a:buNone/>
            </a:pPr>
            <a:r>
              <a:t/>
            </a:r>
            <a:endParaRPr sz="2400"/>
          </a:p>
        </p:txBody>
      </p:sp>
      <p:pic>
        <p:nvPicPr>
          <p:cNvPr id="131" name="Google Shape;131;p25"/>
          <p:cNvPicPr preferRelativeResize="0"/>
          <p:nvPr/>
        </p:nvPicPr>
        <p:blipFill>
          <a:blip r:embed="rId3">
            <a:alphaModFix/>
          </a:blip>
          <a:stretch>
            <a:fillRect/>
          </a:stretch>
        </p:blipFill>
        <p:spPr>
          <a:xfrm>
            <a:off x="3546252" y="2894375"/>
            <a:ext cx="1815500" cy="1815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Intro to </a:t>
            </a:r>
            <a:r>
              <a:rPr lang="en"/>
              <a:t>H-Bridge Motor Driver</a:t>
            </a:r>
            <a:endParaRPr/>
          </a:p>
        </p:txBody>
      </p:sp>
      <p:sp>
        <p:nvSpPr>
          <p:cNvPr id="137" name="Google Shape;137;p26"/>
          <p:cNvSpPr txBox="1"/>
          <p:nvPr>
            <p:ph idx="1" type="body"/>
          </p:nvPr>
        </p:nvSpPr>
        <p:spPr>
          <a:xfrm>
            <a:off x="339200" y="1200150"/>
            <a:ext cx="8229600" cy="3509700"/>
          </a:xfrm>
          <a:prstGeom prst="rect">
            <a:avLst/>
          </a:prstGeom>
        </p:spPr>
        <p:txBody>
          <a:bodyPr anchorCtr="0" anchor="t" bIns="45700" lIns="91425" spcFirstLastPara="1" rIns="91425" wrap="square" tIns="45700">
            <a:noAutofit/>
          </a:bodyPr>
          <a:lstStyle/>
          <a:p>
            <a:pPr indent="-381000" lvl="0" marL="457200" marR="0" rtl="0" algn="l">
              <a:lnSpc>
                <a:spcPct val="90000"/>
              </a:lnSpc>
              <a:spcBef>
                <a:spcPts val="600"/>
              </a:spcBef>
              <a:spcAft>
                <a:spcPts val="0"/>
              </a:spcAft>
              <a:buClr>
                <a:srgbClr val="FFC000"/>
              </a:buClr>
              <a:buSzPts val="2400"/>
              <a:buFont typeface="Arial"/>
              <a:buChar char="●"/>
            </a:pPr>
            <a:r>
              <a:rPr lang="en" sz="2400"/>
              <a:t>The H-bridge allows us to </a:t>
            </a:r>
            <a:endParaRPr sz="2400"/>
          </a:p>
          <a:p>
            <a:pPr indent="-381000" lvl="1" marL="914400" marR="0" rtl="0" algn="l">
              <a:lnSpc>
                <a:spcPct val="90000"/>
              </a:lnSpc>
              <a:spcBef>
                <a:spcPts val="0"/>
              </a:spcBef>
              <a:spcAft>
                <a:spcPts val="0"/>
              </a:spcAft>
              <a:buClr>
                <a:srgbClr val="FFC000"/>
              </a:buClr>
              <a:buSzPts val="2400"/>
              <a:buFont typeface="Arial"/>
              <a:buChar char="○"/>
            </a:pPr>
            <a:r>
              <a:rPr lang="en"/>
              <a:t>U</a:t>
            </a:r>
            <a:r>
              <a:rPr lang="en" sz="2400"/>
              <a:t>se the logic of the arduino while using the external power of the battery</a:t>
            </a:r>
            <a:endParaRPr/>
          </a:p>
          <a:p>
            <a:pPr indent="-381000" lvl="1" marL="914400" marR="0" rtl="0" algn="l">
              <a:lnSpc>
                <a:spcPct val="90000"/>
              </a:lnSpc>
              <a:spcBef>
                <a:spcPts val="0"/>
              </a:spcBef>
              <a:spcAft>
                <a:spcPts val="0"/>
              </a:spcAft>
              <a:buClr>
                <a:srgbClr val="FFC000"/>
              </a:buClr>
              <a:buSzPts val="2400"/>
              <a:buFont typeface="Arial"/>
              <a:buChar char="○"/>
            </a:pPr>
            <a:r>
              <a:rPr lang="en" sz="2400"/>
              <a:t>control the direction of the motors</a:t>
            </a:r>
            <a:endParaRPr/>
          </a:p>
          <a:p>
            <a:pPr indent="-381000" lvl="1" marL="914400" marR="0" rtl="0" algn="l">
              <a:lnSpc>
                <a:spcPct val="90000"/>
              </a:lnSpc>
              <a:spcBef>
                <a:spcPts val="0"/>
              </a:spcBef>
              <a:spcAft>
                <a:spcPts val="0"/>
              </a:spcAft>
              <a:buClr>
                <a:srgbClr val="FFC000"/>
              </a:buClr>
              <a:buSzPts val="2400"/>
              <a:buFont typeface="Arial"/>
              <a:buChar char="○"/>
            </a:pPr>
            <a:r>
              <a:rPr lang="en" sz="2400"/>
              <a:t>speed of the motors</a:t>
            </a:r>
            <a:endParaRPr sz="2400"/>
          </a:p>
          <a:p>
            <a:pPr indent="0" lvl="0" marL="0" rtl="0" algn="l">
              <a:spcBef>
                <a:spcPts val="600"/>
              </a:spcBef>
              <a:spcAft>
                <a:spcPts val="0"/>
              </a:spcAft>
              <a:buNone/>
            </a:pPr>
            <a:r>
              <a:t/>
            </a:r>
            <a:endParaRPr sz="2400"/>
          </a:p>
        </p:txBody>
      </p:sp>
      <p:pic>
        <p:nvPicPr>
          <p:cNvPr id="138" name="Google Shape;138;p26"/>
          <p:cNvPicPr preferRelativeResize="0"/>
          <p:nvPr/>
        </p:nvPicPr>
        <p:blipFill>
          <a:blip r:embed="rId3">
            <a:alphaModFix/>
          </a:blip>
          <a:stretch>
            <a:fillRect/>
          </a:stretch>
        </p:blipFill>
        <p:spPr>
          <a:xfrm>
            <a:off x="5696224" y="2280500"/>
            <a:ext cx="2429375" cy="2429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39212" y="205978"/>
            <a:ext cx="8499900" cy="634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H-Bridge mini project (Assembly)</a:t>
            </a:r>
            <a:endParaRPr/>
          </a:p>
        </p:txBody>
      </p:sp>
      <p:sp>
        <p:nvSpPr>
          <p:cNvPr id="144" name="Google Shape;144;p27"/>
          <p:cNvSpPr txBox="1"/>
          <p:nvPr>
            <p:ph idx="1" type="body"/>
          </p:nvPr>
        </p:nvSpPr>
        <p:spPr>
          <a:xfrm>
            <a:off x="339200" y="1200150"/>
            <a:ext cx="8229600" cy="3509700"/>
          </a:xfrm>
          <a:prstGeom prst="rect">
            <a:avLst/>
          </a:prstGeom>
        </p:spPr>
        <p:txBody>
          <a:bodyPr anchorCtr="0" anchor="t" bIns="45700" lIns="91425" spcFirstLastPara="1" rIns="91425" wrap="square" tIns="45700">
            <a:noAutofit/>
          </a:bodyPr>
          <a:lstStyle/>
          <a:p>
            <a:pPr indent="0" lvl="0" marL="0" marR="0" rtl="0" algn="l">
              <a:lnSpc>
                <a:spcPct val="90000"/>
              </a:lnSpc>
              <a:spcBef>
                <a:spcPts val="600"/>
              </a:spcBef>
              <a:spcAft>
                <a:spcPts val="0"/>
              </a:spcAft>
              <a:buNone/>
            </a:pPr>
            <a:r>
              <a:rPr lang="en" sz="2400"/>
              <a:t>Connect the leads of a wheel to the motor A output on the H-bridge</a:t>
            </a:r>
            <a:endParaRPr sz="2400"/>
          </a:p>
          <a:p>
            <a:pPr indent="0" lvl="0" marL="0" rtl="0" algn="l">
              <a:spcBef>
                <a:spcPts val="600"/>
              </a:spcBef>
              <a:spcAft>
                <a:spcPts val="0"/>
              </a:spcAft>
              <a:buNone/>
            </a:pPr>
            <a:r>
              <a:t/>
            </a:r>
            <a:endParaRPr sz="2400"/>
          </a:p>
        </p:txBody>
      </p:sp>
      <p:pic>
        <p:nvPicPr>
          <p:cNvPr id="145" name="Google Shape;145;p27"/>
          <p:cNvPicPr preferRelativeResize="0"/>
          <p:nvPr/>
        </p:nvPicPr>
        <p:blipFill>
          <a:blip r:embed="rId3">
            <a:alphaModFix/>
          </a:blip>
          <a:stretch>
            <a:fillRect/>
          </a:stretch>
        </p:blipFill>
        <p:spPr>
          <a:xfrm>
            <a:off x="634099" y="2150000"/>
            <a:ext cx="3717675" cy="2788272"/>
          </a:xfrm>
          <a:prstGeom prst="rect">
            <a:avLst/>
          </a:prstGeom>
          <a:noFill/>
          <a:ln>
            <a:noFill/>
          </a:ln>
        </p:spPr>
      </p:pic>
      <p:pic>
        <p:nvPicPr>
          <p:cNvPr id="146" name="Google Shape;146;p27"/>
          <p:cNvPicPr preferRelativeResize="0"/>
          <p:nvPr/>
        </p:nvPicPr>
        <p:blipFill>
          <a:blip r:embed="rId4">
            <a:alphaModFix/>
          </a:blip>
          <a:stretch>
            <a:fillRect/>
          </a:stretch>
        </p:blipFill>
        <p:spPr>
          <a:xfrm>
            <a:off x="3953825" y="1918350"/>
            <a:ext cx="5019175" cy="2274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8">
      <a:dk1>
        <a:srgbClr val="000000"/>
      </a:dk1>
      <a:lt1>
        <a:srgbClr val="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